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9144000"/>
  <p:notesSz cx="6858000" cy="9144000"/>
  <p:embeddedFontLst>
    <p:embeddedFont>
      <p:font typeface="Merriweather Light"/>
      <p:regular r:id="rId27"/>
      <p:bold r:id="rId28"/>
      <p:italic r:id="rId29"/>
      <p:boldItalic r:id="rId30"/>
    </p:embeddedFont>
    <p:embeddedFont>
      <p:font typeface="Montserrat"/>
      <p:regular r:id="rId31"/>
      <p:bold r:id="rId32"/>
      <p:italic r:id="rId33"/>
      <p:boldItalic r:id="rId34"/>
    </p:embeddedFont>
    <p:embeddedFont>
      <p:font typeface="Merriweather Black"/>
      <p:bold r:id="rId35"/>
      <p:boldItalic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hzFxXRJYjWHFCF0nEKbm5MKbvM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FC0040-9EC0-4D63-B3F5-9E994CFA5C48}">
  <a:tblStyle styleId="{B2FC0040-9EC0-4D63-B3F5-9E994CFA5C4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erriweatherLight-bold.fntdata"/><Relationship Id="rId27" Type="http://schemas.openxmlformats.org/officeDocument/2006/relationships/font" Target="fonts/Merriweather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MerriweatherLight-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MerriweatherBlack-bold.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Merriweather-regular.fntdata"/><Relationship Id="rId14" Type="http://schemas.openxmlformats.org/officeDocument/2006/relationships/slide" Target="slides/slide9.xml"/><Relationship Id="rId36" Type="http://schemas.openxmlformats.org/officeDocument/2006/relationships/font" Target="fonts/MerriweatherBlack-boldItalic.fntdata"/><Relationship Id="rId17" Type="http://schemas.openxmlformats.org/officeDocument/2006/relationships/slide" Target="slides/slide12.xml"/><Relationship Id="rId39" Type="http://schemas.openxmlformats.org/officeDocument/2006/relationships/font" Target="fonts/Merriweather-italic.fntdata"/><Relationship Id="rId16" Type="http://schemas.openxmlformats.org/officeDocument/2006/relationships/slide" Target="slides/slide11.xml"/><Relationship Id="rId38" Type="http://schemas.openxmlformats.org/officeDocument/2006/relationships/font" Target="fonts/Merriweather-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238dbba97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238dbba97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c238dbba97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21a421b13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21a421b13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c21a421b13_0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1d46c2774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1d46c2774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c1d46c2774_0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21a421b13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21a421b13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c21a421b13_0_1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1d46c2774_0_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gc1d46c2774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21a421b13_0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21a421b13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c21a421b13_0_2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21a421b13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21a421b13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c21a421b13_0_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1d46c2774_0_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c1d46c2774_0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1d46c2774_0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c1d46c2774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1d46c2774_0_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c1d46c2774_0_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94" name="Google Shape;94;p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SRM UNIVERSITY</a:t>
            </a:r>
            <a:endParaRPr/>
          </a:p>
        </p:txBody>
      </p:sp>
      <p:sp>
        <p:nvSpPr>
          <p:cNvPr id="95" name="Google Shape;9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1d46c2774_0_1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c1d46c2774_0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21a421b1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21a421b1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c21a421b1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1d8ebcddd_0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c1d8ebcddd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1d8ebcddd_0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c1d8ebcddd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21a421b13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21a421b13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c21a421b13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1d46c2774_0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c1d46c2774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1d46c2774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1d46c2774_0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c1d46c2774_0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1d46c2774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1d46c2774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c1d46c2774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1d46c2774_0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c1d46c2774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3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2"/>
          <p:cNvSpPr txBox="1"/>
          <p:nvPr>
            <p:ph idx="1" type="body"/>
          </p:nvPr>
        </p:nvSpPr>
        <p:spPr>
          <a:xfrm rot="5400000">
            <a:off x="2309018" y="-251613"/>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2"/>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2"/>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3"/>
          <p:cNvSpPr txBox="1"/>
          <p:nvPr>
            <p:ph type="title"/>
          </p:nvPr>
        </p:nvSpPr>
        <p:spPr>
          <a:xfrm rot="5400000">
            <a:off x="4732337" y="217171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3"/>
          <p:cNvSpPr txBox="1"/>
          <p:nvPr>
            <p:ph idx="1" type="body"/>
          </p:nvPr>
        </p:nvSpPr>
        <p:spPr>
          <a:xfrm rot="5400000">
            <a:off x="541338" y="19051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3"/>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3"/>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3"/>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 type="body"/>
          </p:nvPr>
        </p:nvSpPr>
        <p:spPr>
          <a:xfrm>
            <a:off x="457200" y="1600206"/>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15"/>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5"/>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6"/>
          <p:cNvSpPr txBox="1"/>
          <p:nvPr>
            <p:ph type="title"/>
          </p:nvPr>
        </p:nvSpPr>
        <p:spPr>
          <a:xfrm>
            <a:off x="722313" y="440691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16"/>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6"/>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txBox="1"/>
          <p:nvPr>
            <p:ph idx="1" type="body"/>
          </p:nvPr>
        </p:nvSpPr>
        <p:spPr>
          <a:xfrm>
            <a:off x="457200" y="1600206"/>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17"/>
          <p:cNvSpPr txBox="1"/>
          <p:nvPr>
            <p:ph idx="2" type="body"/>
          </p:nvPr>
        </p:nvSpPr>
        <p:spPr>
          <a:xfrm>
            <a:off x="4648200" y="1600206"/>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17"/>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7"/>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18"/>
          <p:cNvSpPr txBox="1"/>
          <p:nvPr>
            <p:ph idx="3" type="body"/>
          </p:nvPr>
        </p:nvSpPr>
        <p:spPr>
          <a:xfrm>
            <a:off x="4645030"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18"/>
          <p:cNvSpPr txBox="1"/>
          <p:nvPr>
            <p:ph idx="4" type="body"/>
          </p:nvPr>
        </p:nvSpPr>
        <p:spPr>
          <a:xfrm>
            <a:off x="4645030"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18"/>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8"/>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9"/>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9"/>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0"/>
          <p:cNvSpPr txBox="1"/>
          <p:nvPr>
            <p:ph type="title"/>
          </p:nvPr>
        </p:nvSpPr>
        <p:spPr>
          <a:xfrm>
            <a:off x="457202"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 type="body"/>
          </p:nvPr>
        </p:nvSpPr>
        <p:spPr>
          <a:xfrm>
            <a:off x="3575050" y="27306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20"/>
          <p:cNvSpPr txBox="1"/>
          <p:nvPr>
            <p:ph idx="2" type="body"/>
          </p:nvPr>
        </p:nvSpPr>
        <p:spPr>
          <a:xfrm>
            <a:off x="457202" y="1435103"/>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20"/>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0"/>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1"/>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1"/>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457200" y="1600206"/>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3124200" y="635636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25.png"/><Relationship Id="rId7"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ersc.org/journals/index.php/IJAST/issue/view/261"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871475" y="1510350"/>
            <a:ext cx="7772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974806"/>
              </a:buClr>
              <a:buSzPts val="2800"/>
              <a:buFont typeface="Times New Roman"/>
              <a:buNone/>
            </a:pPr>
            <a:r>
              <a:rPr b="1" lang="en-US" sz="2900">
                <a:solidFill>
                  <a:srgbClr val="974806"/>
                </a:solidFill>
                <a:latin typeface="Times New Roman"/>
                <a:ea typeface="Times New Roman"/>
                <a:cs typeface="Times New Roman"/>
                <a:sym typeface="Times New Roman"/>
              </a:rPr>
              <a:t>CROP RECOMMENDATION </a:t>
            </a:r>
            <a:endParaRPr b="1" sz="2900">
              <a:solidFill>
                <a:srgbClr val="974806"/>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rgbClr val="974806"/>
              </a:buClr>
              <a:buSzPts val="2800"/>
              <a:buFont typeface="Times New Roman"/>
              <a:buNone/>
            </a:pPr>
            <a:r>
              <a:rPr b="1" lang="en-US" sz="2900">
                <a:solidFill>
                  <a:srgbClr val="974806"/>
                </a:solidFill>
                <a:latin typeface="Times New Roman"/>
                <a:ea typeface="Times New Roman"/>
                <a:cs typeface="Times New Roman"/>
                <a:sym typeface="Times New Roman"/>
              </a:rPr>
              <a:t>&amp; </a:t>
            </a:r>
            <a:endParaRPr b="1" sz="2900">
              <a:solidFill>
                <a:srgbClr val="974806"/>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rgbClr val="974806"/>
              </a:buClr>
              <a:buSzPts val="2800"/>
              <a:buFont typeface="Times New Roman"/>
              <a:buNone/>
            </a:pPr>
            <a:r>
              <a:rPr b="1" lang="en-US" sz="2900">
                <a:solidFill>
                  <a:srgbClr val="974806"/>
                </a:solidFill>
                <a:latin typeface="Times New Roman"/>
                <a:ea typeface="Times New Roman"/>
                <a:cs typeface="Times New Roman"/>
                <a:sym typeface="Times New Roman"/>
              </a:rPr>
              <a:t>WEED DETECTION</a:t>
            </a:r>
            <a:endParaRPr sz="2900"/>
          </a:p>
        </p:txBody>
      </p:sp>
      <p:pic>
        <p:nvPicPr>
          <p:cNvPr descr="https://lh6.googleusercontent.com/EwNbpn-kd7rqpEku8NKubmA0jgiyBmIlPi4SoMaJfClun9MfrnXl7W8wSufgrqibv2LDGZ1ganGNMIB7yak5UxTtXHLYB-JokULkKc5zYX7EPxQHVP4KxAT3UxUTra8z11_cbtU" id="89" name="Google Shape;89;p1"/>
          <p:cNvPicPr preferRelativeResize="0"/>
          <p:nvPr/>
        </p:nvPicPr>
        <p:blipFill rotWithShape="1">
          <a:blip r:embed="rId3">
            <a:alphaModFix/>
          </a:blip>
          <a:srcRect b="0" l="0" r="0" t="0"/>
          <a:stretch/>
        </p:blipFill>
        <p:spPr>
          <a:xfrm>
            <a:off x="0" y="0"/>
            <a:ext cx="9144000" cy="1209676"/>
          </a:xfrm>
          <a:prstGeom prst="rect">
            <a:avLst/>
          </a:prstGeom>
          <a:noFill/>
          <a:ln>
            <a:noFill/>
          </a:ln>
        </p:spPr>
      </p:pic>
      <p:sp>
        <p:nvSpPr>
          <p:cNvPr id="90" name="Google Shape;90;p1"/>
          <p:cNvSpPr txBox="1"/>
          <p:nvPr/>
        </p:nvSpPr>
        <p:spPr>
          <a:xfrm>
            <a:off x="423875" y="3182625"/>
            <a:ext cx="8372400" cy="32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850">
                <a:latin typeface="Times New Roman"/>
                <a:ea typeface="Times New Roman"/>
                <a:cs typeface="Times New Roman"/>
                <a:sym typeface="Times New Roman"/>
              </a:rPr>
              <a:t>PROJECT </a:t>
            </a:r>
            <a:r>
              <a:rPr lang="en-US" sz="1850">
                <a:latin typeface="Times New Roman"/>
                <a:ea typeface="Times New Roman"/>
                <a:cs typeface="Times New Roman"/>
                <a:sym typeface="Times New Roman"/>
              </a:rPr>
              <a:t>DOMAIN</a:t>
            </a:r>
            <a:r>
              <a:rPr b="1" lang="en-US" sz="1850">
                <a:latin typeface="Times New Roman"/>
                <a:ea typeface="Times New Roman"/>
                <a:cs typeface="Times New Roman"/>
                <a:sym typeface="Times New Roman"/>
              </a:rPr>
              <a:t>                                                              MACHINE LEARNING</a:t>
            </a:r>
            <a:endParaRPr b="1" sz="185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1850">
                <a:latin typeface="Times New Roman"/>
                <a:ea typeface="Times New Roman"/>
                <a:cs typeface="Times New Roman"/>
                <a:sym typeface="Times New Roman"/>
              </a:rPr>
              <a:t>SDG GOAL                                                                       </a:t>
            </a:r>
            <a:r>
              <a:rPr b="1" lang="en-US" sz="1850">
                <a:latin typeface="Times New Roman"/>
                <a:ea typeface="Times New Roman"/>
                <a:cs typeface="Times New Roman"/>
                <a:sym typeface="Times New Roman"/>
              </a:rPr>
              <a:t>GOAL 2 - ZERO HUNGER</a:t>
            </a:r>
            <a:endParaRPr b="1" sz="185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850">
                <a:solidFill>
                  <a:schemeClr val="dk1"/>
                </a:solidFill>
                <a:latin typeface="Times New Roman"/>
                <a:ea typeface="Times New Roman"/>
                <a:cs typeface="Times New Roman"/>
                <a:sym typeface="Times New Roman"/>
              </a:rPr>
              <a:t>SAP NUMBER</a:t>
            </a:r>
            <a:r>
              <a:rPr b="1" lang="en-US" sz="1850">
                <a:solidFill>
                  <a:schemeClr val="dk1"/>
                </a:solidFill>
                <a:latin typeface="Times New Roman"/>
                <a:ea typeface="Times New Roman"/>
                <a:cs typeface="Times New Roman"/>
                <a:sym typeface="Times New Roman"/>
              </a:rPr>
              <a:t>                                                                                              SAP020401</a:t>
            </a:r>
            <a:endParaRPr b="1" sz="185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1850">
                <a:latin typeface="Times New Roman"/>
                <a:ea typeface="Times New Roman"/>
                <a:cs typeface="Times New Roman"/>
                <a:sym typeface="Times New Roman"/>
              </a:rPr>
              <a:t>TEAM LEAD                                                                                       </a:t>
            </a:r>
            <a:r>
              <a:rPr b="1" lang="en-US" sz="1850">
                <a:solidFill>
                  <a:schemeClr val="dk1"/>
                </a:solidFill>
                <a:latin typeface="Times New Roman"/>
                <a:ea typeface="Times New Roman"/>
                <a:cs typeface="Times New Roman"/>
                <a:sym typeface="Times New Roman"/>
              </a:rPr>
              <a:t>VISHWAJITH V </a:t>
            </a:r>
            <a:endParaRPr b="1" sz="18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50">
                <a:latin typeface="Times New Roman"/>
                <a:ea typeface="Times New Roman"/>
                <a:cs typeface="Times New Roman"/>
                <a:sym typeface="Times New Roman"/>
              </a:rPr>
              <a:t>TEAM MEMBERS</a:t>
            </a:r>
            <a:r>
              <a:rPr b="1" lang="en-US" sz="1850">
                <a:latin typeface="Times New Roman"/>
                <a:ea typeface="Times New Roman"/>
                <a:cs typeface="Times New Roman"/>
                <a:sym typeface="Times New Roman"/>
              </a:rPr>
              <a:t>                             </a:t>
            </a:r>
            <a:r>
              <a:rPr b="1" lang="en-US" sz="1850">
                <a:solidFill>
                  <a:schemeClr val="dk1"/>
                </a:solidFill>
                <a:latin typeface="Times New Roman"/>
                <a:ea typeface="Times New Roman"/>
                <a:cs typeface="Times New Roman"/>
                <a:sym typeface="Times New Roman"/>
              </a:rPr>
              <a:t>S</a:t>
            </a:r>
            <a:r>
              <a:rPr b="1" lang="en-US" sz="1850">
                <a:solidFill>
                  <a:schemeClr val="dk1"/>
                </a:solidFill>
                <a:latin typeface="Times New Roman"/>
                <a:ea typeface="Times New Roman"/>
                <a:cs typeface="Times New Roman"/>
                <a:sym typeface="Times New Roman"/>
              </a:rPr>
              <a:t>URESH KRISHNAA R, ASWIN KUMAR S</a:t>
            </a:r>
            <a:endParaRPr b="1" sz="185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b="1" lang="en-US" sz="1850">
                <a:solidFill>
                  <a:schemeClr val="dk1"/>
                </a:solidFill>
                <a:latin typeface="Times New Roman"/>
                <a:ea typeface="Times New Roman"/>
                <a:cs typeface="Times New Roman"/>
                <a:sym typeface="Times New Roman"/>
              </a:rPr>
              <a:t> </a:t>
            </a:r>
            <a:endParaRPr b="1" sz="1850">
              <a:solidFill>
                <a:schemeClr val="dk1"/>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US" sz="1850">
                <a:solidFill>
                  <a:schemeClr val="dk1"/>
                </a:solidFill>
                <a:latin typeface="Times New Roman"/>
                <a:ea typeface="Times New Roman"/>
                <a:cs typeface="Times New Roman"/>
                <a:sym typeface="Times New Roman"/>
              </a:rPr>
              <a:t>      Under the guidance of </a:t>
            </a:r>
            <a:endParaRPr sz="1850">
              <a:solidFill>
                <a:schemeClr val="dk1"/>
              </a:solidFill>
              <a:latin typeface="Times New Roman"/>
              <a:ea typeface="Times New Roman"/>
              <a:cs typeface="Times New Roman"/>
              <a:sym typeface="Times New Roman"/>
            </a:endParaRPr>
          </a:p>
          <a:p>
            <a:pPr indent="0" lvl="0" marL="457200" rtl="0" algn="ctr">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DR. B. LATHA </a:t>
            </a:r>
            <a:endParaRPr b="1" sz="1850">
              <a:solidFill>
                <a:schemeClr val="dk1"/>
              </a:solidFill>
              <a:latin typeface="Times New Roman"/>
              <a:ea typeface="Times New Roman"/>
              <a:cs typeface="Times New Roman"/>
              <a:sym typeface="Times New Roman"/>
            </a:endParaRPr>
          </a:p>
          <a:p>
            <a:pPr indent="0" lvl="0" marL="914400" rtl="0" algn="ctr">
              <a:lnSpc>
                <a:spcPct val="100000"/>
              </a:lnSpc>
              <a:spcBef>
                <a:spcPts val="390"/>
              </a:spcBef>
              <a:spcAft>
                <a:spcPts val="0"/>
              </a:spcAft>
              <a:buNone/>
            </a:pPr>
            <a:r>
              <a:rPr b="1" lang="en-US" sz="1850">
                <a:solidFill>
                  <a:schemeClr val="dk1"/>
                </a:solidFill>
                <a:latin typeface="Times New Roman"/>
                <a:ea typeface="Times New Roman"/>
                <a:cs typeface="Times New Roman"/>
                <a:sym typeface="Times New Roman"/>
              </a:rPr>
              <a:t>PROFESSOR &amp; HEAD/ Department of CSE</a:t>
            </a:r>
            <a:endParaRPr b="1" sz="185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c238dbba97_0_6"/>
          <p:cNvSpPr txBox="1"/>
          <p:nvPr>
            <p:ph idx="12" type="sldNum"/>
          </p:nvPr>
        </p:nvSpPr>
        <p:spPr>
          <a:xfrm>
            <a:off x="6934200" y="643256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pSp>
        <p:nvGrpSpPr>
          <p:cNvPr id="198" name="Google Shape;198;gc238dbba97_0_6"/>
          <p:cNvGrpSpPr/>
          <p:nvPr/>
        </p:nvGrpSpPr>
        <p:grpSpPr>
          <a:xfrm>
            <a:off x="5543129" y="3296351"/>
            <a:ext cx="3368541" cy="3048527"/>
            <a:chOff x="4631700" y="1726725"/>
            <a:chExt cx="4337549" cy="4160675"/>
          </a:xfrm>
        </p:grpSpPr>
        <p:pic>
          <p:nvPicPr>
            <p:cNvPr id="199" name="Google Shape;199;gc238dbba97_0_6"/>
            <p:cNvPicPr preferRelativeResize="0"/>
            <p:nvPr/>
          </p:nvPicPr>
          <p:blipFill>
            <a:blip r:embed="rId3">
              <a:alphaModFix/>
            </a:blip>
            <a:stretch>
              <a:fillRect/>
            </a:stretch>
          </p:blipFill>
          <p:spPr>
            <a:xfrm>
              <a:off x="4631700" y="2164750"/>
              <a:ext cx="4337549" cy="3284625"/>
            </a:xfrm>
            <a:prstGeom prst="rect">
              <a:avLst/>
            </a:prstGeom>
            <a:noFill/>
            <a:ln>
              <a:noFill/>
            </a:ln>
          </p:spPr>
        </p:pic>
        <p:sp>
          <p:nvSpPr>
            <p:cNvPr id="200" name="Google Shape;200;gc238dbba97_0_6"/>
            <p:cNvSpPr txBox="1"/>
            <p:nvPr/>
          </p:nvSpPr>
          <p:spPr>
            <a:xfrm>
              <a:off x="4860300" y="1726725"/>
              <a:ext cx="3822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latin typeface="Calibri"/>
                  <a:ea typeface="Calibri"/>
                  <a:cs typeface="Calibri"/>
                  <a:sym typeface="Calibri"/>
                </a:rPr>
                <a:t>FERTILIZER RECOMMENDATION</a:t>
              </a:r>
              <a:endParaRPr b="1" sz="1500">
                <a:latin typeface="Calibri"/>
                <a:ea typeface="Calibri"/>
                <a:cs typeface="Calibri"/>
                <a:sym typeface="Calibri"/>
              </a:endParaRPr>
            </a:p>
          </p:txBody>
        </p:sp>
        <p:sp>
          <p:nvSpPr>
            <p:cNvPr id="201" name="Google Shape;201;gc238dbba97_0_6"/>
            <p:cNvSpPr txBox="1"/>
            <p:nvPr/>
          </p:nvSpPr>
          <p:spPr>
            <a:xfrm>
              <a:off x="4860300" y="5487200"/>
              <a:ext cx="3822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Support Vector Machine (SVM)</a:t>
              </a:r>
              <a:endParaRPr b="1" sz="1600">
                <a:latin typeface="Calibri"/>
                <a:ea typeface="Calibri"/>
                <a:cs typeface="Calibri"/>
                <a:sym typeface="Calibri"/>
              </a:endParaRPr>
            </a:p>
          </p:txBody>
        </p:sp>
      </p:grpSp>
      <p:pic>
        <p:nvPicPr>
          <p:cNvPr id="202" name="Google Shape;202;gc238dbba97_0_6"/>
          <p:cNvPicPr preferRelativeResize="0"/>
          <p:nvPr/>
        </p:nvPicPr>
        <p:blipFill>
          <a:blip r:embed="rId4">
            <a:alphaModFix/>
          </a:blip>
          <a:stretch>
            <a:fillRect/>
          </a:stretch>
        </p:blipFill>
        <p:spPr>
          <a:xfrm>
            <a:off x="5247875" y="1135950"/>
            <a:ext cx="3662900" cy="2095125"/>
          </a:xfrm>
          <a:prstGeom prst="rect">
            <a:avLst/>
          </a:prstGeom>
          <a:noFill/>
          <a:ln>
            <a:noFill/>
          </a:ln>
        </p:spPr>
      </p:pic>
      <p:sp>
        <p:nvSpPr>
          <p:cNvPr id="203" name="Google Shape;203;gc238dbba97_0_6"/>
          <p:cNvSpPr txBox="1"/>
          <p:nvPr>
            <p:ph idx="12" type="sldNum"/>
          </p:nvPr>
        </p:nvSpPr>
        <p:spPr>
          <a:xfrm>
            <a:off x="6093626" y="821249"/>
            <a:ext cx="2202600" cy="23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r>
              <a:rPr b="1" lang="en-US" sz="1400">
                <a:solidFill>
                  <a:srgbClr val="000000"/>
                </a:solidFill>
              </a:rPr>
              <a:t>Fertilizer Prediction</a:t>
            </a:r>
            <a:endParaRPr b="1" sz="1400">
              <a:solidFill>
                <a:srgbClr val="000000"/>
              </a:solidFill>
            </a:endParaRPr>
          </a:p>
        </p:txBody>
      </p:sp>
      <p:sp>
        <p:nvSpPr>
          <p:cNvPr id="204" name="Google Shape;204;gc238dbba97_0_6"/>
          <p:cNvSpPr txBox="1"/>
          <p:nvPr/>
        </p:nvSpPr>
        <p:spPr>
          <a:xfrm>
            <a:off x="454750" y="725125"/>
            <a:ext cx="4645800" cy="5210400"/>
          </a:xfrm>
          <a:prstGeom prst="rect">
            <a:avLst/>
          </a:prstGeom>
          <a:noFill/>
          <a:ln>
            <a:noFill/>
          </a:ln>
        </p:spPr>
        <p:txBody>
          <a:bodyPr anchorCtr="0" anchor="t" bIns="91425" lIns="91425" spcFirstLastPara="1" rIns="91425" wrap="square" tIns="91425">
            <a:spAutoFit/>
          </a:bodyPr>
          <a:lstStyle/>
          <a:p>
            <a:pPr indent="0" lvl="0" marL="0" rtl="0" algn="just">
              <a:spcBef>
                <a:spcPts val="360"/>
              </a:spcBef>
              <a:spcAft>
                <a:spcPts val="0"/>
              </a:spcAft>
              <a:buNone/>
            </a:pPr>
            <a:r>
              <a:rPr i="1" lang="en-US" sz="1500">
                <a:solidFill>
                  <a:schemeClr val="dk1"/>
                </a:solidFill>
                <a:latin typeface="Merriweather"/>
                <a:ea typeface="Merriweather"/>
                <a:cs typeface="Merriweather"/>
                <a:sym typeface="Merriweather"/>
              </a:rPr>
              <a:t>Step 2:</a:t>
            </a:r>
            <a:endParaRPr i="1" sz="1500">
              <a:solidFill>
                <a:schemeClr val="dk1"/>
              </a:solidFill>
              <a:latin typeface="Merriweather"/>
              <a:ea typeface="Merriweather"/>
              <a:cs typeface="Merriweather"/>
              <a:sym typeface="Merriweather"/>
            </a:endParaRPr>
          </a:p>
          <a:p>
            <a:pPr indent="457200" lvl="0" marL="0" rtl="0" algn="just">
              <a:lnSpc>
                <a:spcPct val="115000"/>
              </a:lnSpc>
              <a:spcBef>
                <a:spcPts val="1000"/>
              </a:spcBef>
              <a:spcAft>
                <a:spcPts val="0"/>
              </a:spcAft>
              <a:buNone/>
            </a:pPr>
            <a:r>
              <a:rPr lang="en-US" sz="1500">
                <a:solidFill>
                  <a:schemeClr val="dk1"/>
                </a:solidFill>
                <a:latin typeface="Merriweather Black"/>
                <a:ea typeface="Merriweather Black"/>
                <a:cs typeface="Merriweather Black"/>
                <a:sym typeface="Merriweather Black"/>
              </a:rPr>
              <a:t>Process</a:t>
            </a:r>
            <a:r>
              <a:rPr lang="en-US" sz="1500">
                <a:solidFill>
                  <a:schemeClr val="dk1"/>
                </a:solidFill>
                <a:latin typeface="Merriweather"/>
                <a:ea typeface="Merriweather"/>
                <a:cs typeface="Merriweather"/>
                <a:sym typeface="Merriweather"/>
              </a:rPr>
              <a:t> - Predict the</a:t>
            </a:r>
            <a:r>
              <a:rPr lang="en-US" sz="1500">
                <a:solidFill>
                  <a:schemeClr val="dk1"/>
                </a:solidFill>
                <a:latin typeface="Merriweather Black"/>
                <a:ea typeface="Merriweather Black"/>
                <a:cs typeface="Merriweather Black"/>
                <a:sym typeface="Merriweather Black"/>
              </a:rPr>
              <a:t> ideal NPK values</a:t>
            </a:r>
            <a:r>
              <a:rPr lang="en-US" sz="1500">
                <a:solidFill>
                  <a:schemeClr val="dk1"/>
                </a:solidFill>
                <a:latin typeface="Merriweather"/>
                <a:ea typeface="Merriweather"/>
                <a:cs typeface="Merriweather"/>
                <a:sym typeface="Merriweather"/>
              </a:rPr>
              <a:t> based on </a:t>
            </a:r>
            <a:r>
              <a:rPr lang="en-US" sz="1500">
                <a:solidFill>
                  <a:schemeClr val="dk1"/>
                </a:solidFill>
                <a:latin typeface="Merriweather Black"/>
                <a:ea typeface="Merriweather Black"/>
                <a:cs typeface="Merriweather Black"/>
                <a:sym typeface="Merriweather Black"/>
              </a:rPr>
              <a:t>environmental factors </a:t>
            </a:r>
            <a:r>
              <a:rPr lang="en-US" sz="1500">
                <a:solidFill>
                  <a:schemeClr val="dk1"/>
                </a:solidFill>
                <a:latin typeface="Merriweather"/>
                <a:ea typeface="Merriweather"/>
                <a:cs typeface="Merriweather"/>
                <a:sym typeface="Merriweather"/>
              </a:rPr>
              <a:t>and </a:t>
            </a:r>
            <a:r>
              <a:rPr lang="en-US" sz="1500">
                <a:solidFill>
                  <a:schemeClr val="dk1"/>
                </a:solidFill>
                <a:latin typeface="Merriweather Black"/>
                <a:ea typeface="Merriweather Black"/>
                <a:cs typeface="Merriweather Black"/>
                <a:sym typeface="Merriweather Black"/>
              </a:rPr>
              <a:t>previously predicted crop</a:t>
            </a:r>
            <a:r>
              <a:rPr lang="en-US" sz="1500">
                <a:solidFill>
                  <a:schemeClr val="dk1"/>
                </a:solidFill>
                <a:latin typeface="Merriweather"/>
                <a:ea typeface="Merriweather"/>
                <a:cs typeface="Merriweather"/>
                <a:sym typeface="Merriweather"/>
              </a:rPr>
              <a:t>. </a:t>
            </a:r>
            <a:endParaRPr sz="1500">
              <a:solidFill>
                <a:schemeClr val="dk1"/>
              </a:solidFill>
              <a:latin typeface="Merriweather"/>
              <a:ea typeface="Merriweather"/>
              <a:cs typeface="Merriweather"/>
              <a:sym typeface="Merriweather"/>
            </a:endParaRPr>
          </a:p>
          <a:p>
            <a:pPr indent="457200" lvl="0" marL="0" rtl="0" algn="just">
              <a:lnSpc>
                <a:spcPct val="115000"/>
              </a:lnSpc>
              <a:spcBef>
                <a:spcPts val="360"/>
              </a:spcBef>
              <a:spcAft>
                <a:spcPts val="0"/>
              </a:spcAft>
              <a:buNone/>
            </a:pPr>
            <a:r>
              <a:rPr lang="en-US" sz="1500">
                <a:solidFill>
                  <a:schemeClr val="dk1"/>
                </a:solidFill>
                <a:latin typeface="Merriweather Black"/>
                <a:ea typeface="Merriweather Black"/>
                <a:cs typeface="Merriweather Black"/>
                <a:sym typeface="Merriweather Black"/>
              </a:rPr>
              <a:t>Algorithm</a:t>
            </a:r>
            <a:r>
              <a:rPr lang="en-US" sz="1500">
                <a:solidFill>
                  <a:schemeClr val="dk1"/>
                </a:solidFill>
                <a:latin typeface="Merriweather"/>
                <a:ea typeface="Merriweather"/>
                <a:cs typeface="Merriweather"/>
                <a:sym typeface="Merriweather"/>
              </a:rPr>
              <a:t> - Gradient Boosting Regressor</a:t>
            </a:r>
            <a:endParaRPr sz="1500">
              <a:solidFill>
                <a:schemeClr val="dk1"/>
              </a:solidFill>
              <a:latin typeface="Merriweather"/>
              <a:ea typeface="Merriweather"/>
              <a:cs typeface="Merriweather"/>
              <a:sym typeface="Merriweather"/>
            </a:endParaRPr>
          </a:p>
          <a:p>
            <a:pPr indent="457200" lvl="0" marL="0" rtl="0" algn="just">
              <a:lnSpc>
                <a:spcPct val="115000"/>
              </a:lnSpc>
              <a:spcBef>
                <a:spcPts val="360"/>
              </a:spcBef>
              <a:spcAft>
                <a:spcPts val="0"/>
              </a:spcAft>
              <a:buNone/>
            </a:pPr>
            <a:r>
              <a:rPr lang="en-US" sz="1500">
                <a:solidFill>
                  <a:schemeClr val="dk1"/>
                </a:solidFill>
                <a:latin typeface="Merriweather Black"/>
                <a:ea typeface="Merriweather Black"/>
                <a:cs typeface="Merriweather Black"/>
                <a:sym typeface="Merriweather Black"/>
              </a:rPr>
              <a:t>Reason</a:t>
            </a:r>
            <a:r>
              <a:rPr lang="en-US" sz="1500">
                <a:solidFill>
                  <a:schemeClr val="dk1"/>
                </a:solidFill>
                <a:latin typeface="Merriweather"/>
                <a:ea typeface="Merriweather"/>
                <a:cs typeface="Merriweather"/>
                <a:sym typeface="Merriweather"/>
              </a:rPr>
              <a:t> - GBR uses weak learners as classifiers, and they learn from their previous mistakes.</a:t>
            </a:r>
            <a:endParaRPr sz="1500">
              <a:solidFill>
                <a:schemeClr val="dk1"/>
              </a:solidFill>
              <a:latin typeface="Merriweather"/>
              <a:ea typeface="Merriweather"/>
              <a:cs typeface="Merriweather"/>
              <a:sym typeface="Merriweather"/>
            </a:endParaRPr>
          </a:p>
          <a:p>
            <a:pPr indent="0" lvl="0" marL="0" rtl="0" algn="just">
              <a:spcBef>
                <a:spcPts val="1000"/>
              </a:spcBef>
              <a:spcAft>
                <a:spcPts val="0"/>
              </a:spcAft>
              <a:buNone/>
            </a:pPr>
            <a:r>
              <a:rPr i="1" lang="en-US" sz="1500">
                <a:solidFill>
                  <a:schemeClr val="dk1"/>
                </a:solidFill>
                <a:latin typeface="Merriweather"/>
                <a:ea typeface="Merriweather"/>
                <a:cs typeface="Merriweather"/>
                <a:sym typeface="Merriweather"/>
              </a:rPr>
              <a:t>Step 3:</a:t>
            </a:r>
            <a:endParaRPr i="1" sz="1500">
              <a:solidFill>
                <a:schemeClr val="dk1"/>
              </a:solidFill>
              <a:latin typeface="Merriweather"/>
              <a:ea typeface="Merriweather"/>
              <a:cs typeface="Merriweather"/>
              <a:sym typeface="Merriweather"/>
            </a:endParaRPr>
          </a:p>
          <a:p>
            <a:pPr indent="457200" lvl="0" marL="0" rtl="0" algn="just">
              <a:lnSpc>
                <a:spcPct val="115000"/>
              </a:lnSpc>
              <a:spcBef>
                <a:spcPts val="1000"/>
              </a:spcBef>
              <a:spcAft>
                <a:spcPts val="0"/>
              </a:spcAft>
              <a:buNone/>
            </a:pPr>
            <a:r>
              <a:rPr lang="en-US" sz="1500">
                <a:solidFill>
                  <a:schemeClr val="dk1"/>
                </a:solidFill>
                <a:latin typeface="Merriweather Black"/>
                <a:ea typeface="Merriweather Black"/>
                <a:cs typeface="Merriweather Black"/>
                <a:sym typeface="Merriweather Black"/>
              </a:rPr>
              <a:t>Process</a:t>
            </a:r>
            <a:r>
              <a:rPr lang="en-US" sz="1500">
                <a:solidFill>
                  <a:schemeClr val="dk1"/>
                </a:solidFill>
                <a:latin typeface="Merriweather"/>
                <a:ea typeface="Merriweather"/>
                <a:cs typeface="Merriweather"/>
                <a:sym typeface="Merriweather"/>
              </a:rPr>
              <a:t> - Recommend a </a:t>
            </a:r>
            <a:r>
              <a:rPr lang="en-US" sz="1500">
                <a:solidFill>
                  <a:schemeClr val="dk1"/>
                </a:solidFill>
                <a:latin typeface="Merriweather Black"/>
                <a:ea typeface="Merriweather Black"/>
                <a:cs typeface="Merriweather Black"/>
                <a:sym typeface="Merriweather Black"/>
              </a:rPr>
              <a:t>fertilizer</a:t>
            </a:r>
            <a:r>
              <a:rPr lang="en-US" sz="1500">
                <a:solidFill>
                  <a:schemeClr val="dk1"/>
                </a:solidFill>
                <a:latin typeface="Merriweather"/>
                <a:ea typeface="Merriweather"/>
                <a:cs typeface="Merriweather"/>
                <a:sym typeface="Merriweather"/>
              </a:rPr>
              <a:t> based on the </a:t>
            </a:r>
            <a:r>
              <a:rPr lang="en-US" sz="1500">
                <a:solidFill>
                  <a:schemeClr val="dk1"/>
                </a:solidFill>
                <a:latin typeface="Merriweather Black"/>
                <a:ea typeface="Merriweather Black"/>
                <a:cs typeface="Merriweather Black"/>
                <a:sym typeface="Merriweather Black"/>
              </a:rPr>
              <a:t>environmental factors</a:t>
            </a:r>
            <a:r>
              <a:rPr lang="en-US" sz="1500">
                <a:solidFill>
                  <a:schemeClr val="dk1"/>
                </a:solidFill>
                <a:latin typeface="Merriweather"/>
                <a:ea typeface="Merriweather"/>
                <a:cs typeface="Merriweather"/>
                <a:sym typeface="Merriweather"/>
              </a:rPr>
              <a:t>, </a:t>
            </a:r>
            <a:r>
              <a:rPr lang="en-US" sz="1500">
                <a:solidFill>
                  <a:schemeClr val="dk1"/>
                </a:solidFill>
                <a:latin typeface="Merriweather Black"/>
                <a:ea typeface="Merriweather Black"/>
                <a:cs typeface="Merriweather Black"/>
                <a:sym typeface="Merriweather Black"/>
              </a:rPr>
              <a:t>soil type </a:t>
            </a:r>
            <a:r>
              <a:rPr lang="en-US" sz="1500">
                <a:solidFill>
                  <a:schemeClr val="dk1"/>
                </a:solidFill>
                <a:latin typeface="Merriweather"/>
                <a:ea typeface="Merriweather"/>
                <a:cs typeface="Merriweather"/>
                <a:sym typeface="Merriweather"/>
              </a:rPr>
              <a:t>and </a:t>
            </a:r>
            <a:r>
              <a:rPr lang="en-US" sz="1500">
                <a:solidFill>
                  <a:schemeClr val="dk1"/>
                </a:solidFill>
                <a:latin typeface="Merriweather Black"/>
                <a:ea typeface="Merriweather Black"/>
                <a:cs typeface="Merriweather Black"/>
                <a:sym typeface="Merriweather Black"/>
              </a:rPr>
              <a:t>crop type.</a:t>
            </a:r>
            <a:endParaRPr sz="1500">
              <a:solidFill>
                <a:schemeClr val="dk1"/>
              </a:solidFill>
              <a:latin typeface="Merriweather Black"/>
              <a:ea typeface="Merriweather Black"/>
              <a:cs typeface="Merriweather Black"/>
              <a:sym typeface="Merriweather Black"/>
            </a:endParaRPr>
          </a:p>
          <a:p>
            <a:pPr indent="457200" lvl="0" marL="0" rtl="0" algn="just">
              <a:lnSpc>
                <a:spcPct val="115000"/>
              </a:lnSpc>
              <a:spcBef>
                <a:spcPts val="360"/>
              </a:spcBef>
              <a:spcAft>
                <a:spcPts val="0"/>
              </a:spcAft>
              <a:buNone/>
            </a:pPr>
            <a:r>
              <a:rPr lang="en-US" sz="1500">
                <a:solidFill>
                  <a:schemeClr val="dk1"/>
                </a:solidFill>
                <a:latin typeface="Merriweather Black"/>
                <a:ea typeface="Merriweather Black"/>
                <a:cs typeface="Merriweather Black"/>
                <a:sym typeface="Merriweather Black"/>
              </a:rPr>
              <a:t>Algorithm - </a:t>
            </a:r>
            <a:r>
              <a:rPr lang="en-US" sz="1500">
                <a:solidFill>
                  <a:schemeClr val="dk1"/>
                </a:solidFill>
                <a:latin typeface="Merriweather"/>
                <a:ea typeface="Merriweather"/>
                <a:cs typeface="Merriweather"/>
                <a:sym typeface="Merriweather"/>
              </a:rPr>
              <a:t>Support Vector Machines</a:t>
            </a:r>
            <a:endParaRPr sz="1500">
              <a:solidFill>
                <a:schemeClr val="dk1"/>
              </a:solidFill>
              <a:latin typeface="Merriweather"/>
              <a:ea typeface="Merriweather"/>
              <a:cs typeface="Merriweather"/>
              <a:sym typeface="Merriweather"/>
            </a:endParaRPr>
          </a:p>
          <a:p>
            <a:pPr indent="457200" lvl="0" marL="0" rtl="0" algn="just">
              <a:lnSpc>
                <a:spcPct val="115000"/>
              </a:lnSpc>
              <a:spcBef>
                <a:spcPts val="360"/>
              </a:spcBef>
              <a:spcAft>
                <a:spcPts val="0"/>
              </a:spcAft>
              <a:buNone/>
            </a:pPr>
            <a:r>
              <a:rPr lang="en-US" sz="1500">
                <a:solidFill>
                  <a:schemeClr val="dk1"/>
                </a:solidFill>
                <a:latin typeface="Merriweather Black"/>
                <a:ea typeface="Merriweather Black"/>
                <a:cs typeface="Merriweather Black"/>
                <a:sym typeface="Merriweather Black"/>
              </a:rPr>
              <a:t>Reason </a:t>
            </a:r>
            <a:r>
              <a:rPr lang="en-US" sz="1500">
                <a:solidFill>
                  <a:schemeClr val="dk1"/>
                </a:solidFill>
                <a:latin typeface="Merriweather"/>
                <a:ea typeface="Merriweather"/>
                <a:cs typeface="Merriweather"/>
                <a:sym typeface="Merriweather"/>
              </a:rPr>
              <a:t>- SVM will have higher accuracy when we have many features(high dimensional spaces).</a:t>
            </a:r>
            <a:endParaRPr sz="1500">
              <a:solidFill>
                <a:schemeClr val="dk1"/>
              </a:solidFill>
              <a:latin typeface="Merriweather"/>
              <a:ea typeface="Merriweather"/>
              <a:cs typeface="Merriweather"/>
              <a:sym typeface="Merriweather"/>
            </a:endParaRPr>
          </a:p>
          <a:p>
            <a:pPr indent="457200" lvl="0" marL="0" rtl="0" algn="just">
              <a:spcBef>
                <a:spcPts val="360"/>
              </a:spcBef>
              <a:spcAft>
                <a:spcPts val="0"/>
              </a:spcAft>
              <a:buNone/>
            </a:pPr>
            <a:r>
              <a:rPr lang="en-US" sz="1500">
                <a:solidFill>
                  <a:schemeClr val="dk1"/>
                </a:solidFill>
                <a:latin typeface="Merriweather Black"/>
                <a:ea typeface="Merriweather Black"/>
                <a:cs typeface="Merriweather Black"/>
                <a:sym typeface="Merriweather Black"/>
              </a:rPr>
              <a:t>Accuracy Score</a:t>
            </a:r>
            <a:r>
              <a:rPr lang="en-US" sz="1500">
                <a:solidFill>
                  <a:schemeClr val="dk1"/>
                </a:solidFill>
                <a:latin typeface="Merriweather"/>
                <a:ea typeface="Merriweather"/>
                <a:cs typeface="Merriweather"/>
                <a:sym typeface="Merriweather"/>
              </a:rPr>
              <a:t>- 97.5%</a:t>
            </a:r>
            <a:endParaRPr sz="1500">
              <a:solidFill>
                <a:schemeClr val="dk1"/>
              </a:solidFill>
              <a:latin typeface="Merriweather"/>
              <a:ea typeface="Merriweather"/>
              <a:cs typeface="Merriweather"/>
              <a:sym typeface="Merriweather"/>
            </a:endParaRPr>
          </a:p>
        </p:txBody>
      </p:sp>
      <p:pic>
        <p:nvPicPr>
          <p:cNvPr descr="L1.png" id="205" name="Google Shape;205;gc238dbba97_0_6"/>
          <p:cNvPicPr preferRelativeResize="0"/>
          <p:nvPr/>
        </p:nvPicPr>
        <p:blipFill rotWithShape="1">
          <a:blip r:embed="rId5">
            <a:alphaModFix/>
          </a:blip>
          <a:srcRect b="0" l="0" r="0" t="0"/>
          <a:stretch/>
        </p:blipFill>
        <p:spPr>
          <a:xfrm>
            <a:off x="7924630" y="0"/>
            <a:ext cx="1219370" cy="905001"/>
          </a:xfrm>
          <a:prstGeom prst="rect">
            <a:avLst/>
          </a:prstGeom>
          <a:noFill/>
          <a:ln>
            <a:noFill/>
          </a:ln>
        </p:spPr>
      </p:pic>
      <p:sp>
        <p:nvSpPr>
          <p:cNvPr id="206" name="Google Shape;206;gc238dbba97_0_6"/>
          <p:cNvSpPr txBox="1"/>
          <p:nvPr>
            <p:ph idx="10" type="dt"/>
          </p:nvPr>
        </p:nvSpPr>
        <p:spPr>
          <a:xfrm>
            <a:off x="0" y="64325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207" name="Google Shape;207;gc238dbba97_0_6"/>
          <p:cNvSpPr txBox="1"/>
          <p:nvPr>
            <p:ph idx="11" type="ftr"/>
          </p:nvPr>
        </p:nvSpPr>
        <p:spPr>
          <a:xfrm>
            <a:off x="3810000" y="64325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c21a421b13_0_68"/>
          <p:cNvSpPr txBox="1"/>
          <p:nvPr>
            <p:ph idx="1" type="body"/>
          </p:nvPr>
        </p:nvSpPr>
        <p:spPr>
          <a:xfrm>
            <a:off x="557225" y="998000"/>
            <a:ext cx="4190700" cy="53583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i="1" lang="en-US" sz="1700">
                <a:latin typeface="Merriweather Black"/>
                <a:ea typeface="Merriweather Black"/>
                <a:cs typeface="Merriweather Black"/>
                <a:sym typeface="Merriweather Black"/>
              </a:rPr>
              <a:t>Approach 2</a:t>
            </a:r>
            <a:endParaRPr i="1" sz="1700">
              <a:latin typeface="Merriweather Black"/>
              <a:ea typeface="Merriweather Black"/>
              <a:cs typeface="Merriweather Black"/>
              <a:sym typeface="Merriweather Black"/>
            </a:endParaRPr>
          </a:p>
          <a:p>
            <a:pPr indent="0" lvl="0" marL="0" rtl="0" algn="just">
              <a:spcBef>
                <a:spcPts val="1000"/>
              </a:spcBef>
              <a:spcAft>
                <a:spcPts val="0"/>
              </a:spcAft>
              <a:buNone/>
            </a:pPr>
            <a:r>
              <a:rPr i="1" lang="en-US" sz="1500">
                <a:latin typeface="Merriweather"/>
                <a:ea typeface="Merriweather"/>
                <a:cs typeface="Merriweather"/>
                <a:sym typeface="Merriweather"/>
              </a:rPr>
              <a:t>Step 1: </a:t>
            </a:r>
            <a:endParaRPr i="1" sz="1500">
              <a:latin typeface="Merriweather"/>
              <a:ea typeface="Merriweather"/>
              <a:cs typeface="Merriweather"/>
              <a:sym typeface="Merriweather"/>
            </a:endParaRPr>
          </a:p>
          <a:p>
            <a:pPr indent="0" lvl="0" marL="0" rtl="0" algn="just">
              <a:spcBef>
                <a:spcPts val="1000"/>
              </a:spcBef>
              <a:spcAft>
                <a:spcPts val="0"/>
              </a:spcAft>
              <a:buNone/>
            </a:pPr>
            <a:r>
              <a:rPr lang="en-US" sz="1500">
                <a:latin typeface="Merriweather"/>
                <a:ea typeface="Merriweather"/>
                <a:cs typeface="Merriweather"/>
                <a:sym typeface="Merriweather"/>
              </a:rPr>
              <a:t>	Collect the </a:t>
            </a:r>
            <a:r>
              <a:rPr lang="en-US" sz="1500">
                <a:latin typeface="Merriweather Black"/>
                <a:ea typeface="Merriweather Black"/>
                <a:cs typeface="Merriweather Black"/>
                <a:sym typeface="Merriweather Black"/>
              </a:rPr>
              <a:t>NPK values</a:t>
            </a:r>
            <a:r>
              <a:rPr lang="en-US" sz="1500">
                <a:latin typeface="Merriweather"/>
                <a:ea typeface="Merriweather"/>
                <a:cs typeface="Merriweather"/>
                <a:sym typeface="Merriweather"/>
              </a:rPr>
              <a:t> from the farmer.</a:t>
            </a:r>
            <a:endParaRPr sz="1500">
              <a:latin typeface="Merriweather"/>
              <a:ea typeface="Merriweather"/>
              <a:cs typeface="Merriweather"/>
              <a:sym typeface="Merriweather"/>
            </a:endParaRPr>
          </a:p>
          <a:p>
            <a:pPr indent="0" lvl="0" marL="0" rtl="0" algn="just">
              <a:spcBef>
                <a:spcPts val="1000"/>
              </a:spcBef>
              <a:spcAft>
                <a:spcPts val="0"/>
              </a:spcAft>
              <a:buNone/>
            </a:pPr>
            <a:r>
              <a:rPr i="1" lang="en-US" sz="1500">
                <a:latin typeface="Merriweather"/>
                <a:ea typeface="Merriweather"/>
                <a:cs typeface="Merriweather"/>
                <a:sym typeface="Merriweather"/>
              </a:rPr>
              <a:t>Step 2:</a:t>
            </a:r>
            <a:endParaRPr i="1" sz="1500">
              <a:latin typeface="Merriweather"/>
              <a:ea typeface="Merriweather"/>
              <a:cs typeface="Merriweather"/>
              <a:sym typeface="Merriweather"/>
            </a:endParaRPr>
          </a:p>
          <a:p>
            <a:pPr indent="0" lvl="0" marL="0" rtl="0" algn="just">
              <a:spcBef>
                <a:spcPts val="1000"/>
              </a:spcBef>
              <a:spcAft>
                <a:spcPts val="0"/>
              </a:spcAft>
              <a:buNone/>
            </a:pPr>
            <a:r>
              <a:rPr lang="en-US" sz="1500">
                <a:latin typeface="Merriweather"/>
                <a:ea typeface="Merriweather"/>
                <a:cs typeface="Merriweather"/>
                <a:sym typeface="Merriweather"/>
              </a:rPr>
              <a:t>	</a:t>
            </a:r>
            <a:r>
              <a:rPr lang="en-US" sz="1500">
                <a:latin typeface="Merriweather Black"/>
                <a:ea typeface="Merriweather Black"/>
                <a:cs typeface="Merriweather Black"/>
                <a:sym typeface="Merriweather Black"/>
              </a:rPr>
              <a:t>Process </a:t>
            </a:r>
            <a:r>
              <a:rPr lang="en-US" sz="1500">
                <a:latin typeface="Merriweather"/>
                <a:ea typeface="Merriweather"/>
                <a:cs typeface="Merriweather"/>
                <a:sym typeface="Merriweather"/>
              </a:rPr>
              <a:t>- Predict a </a:t>
            </a:r>
            <a:r>
              <a:rPr lang="en-US" sz="1500">
                <a:latin typeface="Merriweather Black"/>
                <a:ea typeface="Merriweather Black"/>
                <a:cs typeface="Merriweather Black"/>
                <a:sym typeface="Merriweather Black"/>
              </a:rPr>
              <a:t>best suitable crop</a:t>
            </a:r>
            <a:r>
              <a:rPr lang="en-US" sz="1500">
                <a:latin typeface="Merriweather"/>
                <a:ea typeface="Merriweather"/>
                <a:cs typeface="Merriweather"/>
                <a:sym typeface="Merriweather"/>
              </a:rPr>
              <a:t> based on the </a:t>
            </a:r>
            <a:r>
              <a:rPr lang="en-US" sz="1500">
                <a:latin typeface="Merriweather Black"/>
                <a:ea typeface="Merriweather Black"/>
                <a:cs typeface="Merriweather Black"/>
                <a:sym typeface="Merriweather Black"/>
              </a:rPr>
              <a:t>NPK values</a:t>
            </a:r>
            <a:r>
              <a:rPr lang="en-US" sz="1500">
                <a:latin typeface="Merriweather"/>
                <a:ea typeface="Merriweather"/>
                <a:cs typeface="Merriweather"/>
                <a:sym typeface="Merriweather"/>
              </a:rPr>
              <a:t> and </a:t>
            </a:r>
            <a:r>
              <a:rPr lang="en-US" sz="1500">
                <a:latin typeface="Merriweather Black"/>
                <a:ea typeface="Merriweather Black"/>
                <a:cs typeface="Merriweather Black"/>
                <a:sym typeface="Merriweather Black"/>
              </a:rPr>
              <a:t>environmental factors</a:t>
            </a:r>
            <a:r>
              <a:rPr lang="en-US" sz="1500">
                <a:latin typeface="Merriweather"/>
                <a:ea typeface="Merriweather"/>
                <a:cs typeface="Merriweather"/>
                <a:sym typeface="Merriweather"/>
              </a:rPr>
              <a:t>(temperature, humidity, rainfall).</a:t>
            </a:r>
            <a:endParaRPr sz="1500">
              <a:latin typeface="Merriweather"/>
              <a:ea typeface="Merriweather"/>
              <a:cs typeface="Merriweather"/>
              <a:sym typeface="Merriweather"/>
            </a:endParaRPr>
          </a:p>
          <a:p>
            <a:pPr indent="0" lvl="0" marL="0" rtl="0" algn="just">
              <a:spcBef>
                <a:spcPts val="1000"/>
              </a:spcBef>
              <a:spcAft>
                <a:spcPts val="0"/>
              </a:spcAft>
              <a:buNone/>
            </a:pPr>
            <a:r>
              <a:rPr lang="en-US" sz="1500">
                <a:latin typeface="Merriweather"/>
                <a:ea typeface="Merriweather"/>
                <a:cs typeface="Merriweather"/>
                <a:sym typeface="Merriweather"/>
              </a:rPr>
              <a:t>	</a:t>
            </a:r>
            <a:r>
              <a:rPr lang="en-US" sz="1500">
                <a:latin typeface="Merriweather Black"/>
                <a:ea typeface="Merriweather Black"/>
                <a:cs typeface="Merriweather Black"/>
                <a:sym typeface="Merriweather Black"/>
              </a:rPr>
              <a:t>Algorithm </a:t>
            </a:r>
            <a:r>
              <a:rPr lang="en-US" sz="1500">
                <a:latin typeface="Merriweather"/>
                <a:ea typeface="Merriweather"/>
                <a:cs typeface="Merriweather"/>
                <a:sym typeface="Merriweather"/>
              </a:rPr>
              <a:t>- Random Forest</a:t>
            </a:r>
            <a:endParaRPr sz="1500">
              <a:latin typeface="Merriweather"/>
              <a:ea typeface="Merriweather"/>
              <a:cs typeface="Merriweather"/>
              <a:sym typeface="Merriweather"/>
            </a:endParaRPr>
          </a:p>
          <a:p>
            <a:pPr indent="0" lvl="0" marL="0" rtl="0" algn="just">
              <a:spcBef>
                <a:spcPts val="1000"/>
              </a:spcBef>
              <a:spcAft>
                <a:spcPts val="0"/>
              </a:spcAft>
              <a:buNone/>
            </a:pPr>
            <a:r>
              <a:rPr lang="en-US" sz="1500">
                <a:latin typeface="Merriweather"/>
                <a:ea typeface="Merriweather"/>
                <a:cs typeface="Merriweather"/>
                <a:sym typeface="Merriweather"/>
              </a:rPr>
              <a:t>	</a:t>
            </a:r>
            <a:r>
              <a:rPr lang="en-US" sz="1500">
                <a:latin typeface="Merriweather Black"/>
                <a:ea typeface="Merriweather Black"/>
                <a:cs typeface="Merriweather Black"/>
                <a:sym typeface="Merriweather Black"/>
              </a:rPr>
              <a:t>Reason </a:t>
            </a:r>
            <a:r>
              <a:rPr lang="en-US" sz="1500">
                <a:latin typeface="Merriweather"/>
                <a:ea typeface="Merriweather"/>
                <a:cs typeface="Merriweather"/>
                <a:sym typeface="Merriweather"/>
              </a:rPr>
              <a:t>- Random Forest uses ensemble approach, so it has a very good accuracy compared to other algorithms.</a:t>
            </a:r>
            <a:endParaRPr sz="1500">
              <a:latin typeface="Merriweather"/>
              <a:ea typeface="Merriweather"/>
              <a:cs typeface="Merriweather"/>
              <a:sym typeface="Merriweather"/>
            </a:endParaRPr>
          </a:p>
          <a:p>
            <a:pPr indent="0" lvl="0" marL="0" rtl="0" algn="just">
              <a:spcBef>
                <a:spcPts val="1000"/>
              </a:spcBef>
              <a:spcAft>
                <a:spcPts val="1000"/>
              </a:spcAft>
              <a:buClr>
                <a:schemeClr val="dk1"/>
              </a:buClr>
              <a:buSzPts val="1100"/>
              <a:buFont typeface="Arial"/>
              <a:buNone/>
            </a:pPr>
            <a:r>
              <a:rPr lang="en-US" sz="1500">
                <a:latin typeface="Merriweather"/>
                <a:ea typeface="Merriweather"/>
                <a:cs typeface="Merriweather"/>
                <a:sym typeface="Merriweather"/>
              </a:rPr>
              <a:t>	</a:t>
            </a:r>
            <a:r>
              <a:rPr lang="en-US" sz="1500">
                <a:latin typeface="Merriweather Black"/>
                <a:ea typeface="Merriweather Black"/>
                <a:cs typeface="Merriweather Black"/>
                <a:sym typeface="Merriweather Black"/>
              </a:rPr>
              <a:t>Accuracy Score </a:t>
            </a:r>
            <a:r>
              <a:rPr lang="en-US" sz="1500">
                <a:latin typeface="Merriweather"/>
                <a:ea typeface="Merriweather"/>
                <a:cs typeface="Merriweather"/>
                <a:sym typeface="Merriweather"/>
              </a:rPr>
              <a:t>- 98.33%</a:t>
            </a:r>
            <a:endParaRPr sz="1500">
              <a:latin typeface="Merriweather"/>
              <a:ea typeface="Merriweather"/>
              <a:cs typeface="Merriweather"/>
              <a:sym typeface="Merriweather"/>
            </a:endParaRPr>
          </a:p>
        </p:txBody>
      </p:sp>
      <p:sp>
        <p:nvSpPr>
          <p:cNvPr id="214" name="Google Shape;214;gc21a421b13_0_68"/>
          <p:cNvSpPr txBox="1"/>
          <p:nvPr>
            <p:ph idx="12" type="sldNum"/>
          </p:nvPr>
        </p:nvSpPr>
        <p:spPr>
          <a:xfrm>
            <a:off x="6553200" y="635636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15" name="Google Shape;215;gc21a421b13_0_68"/>
          <p:cNvSpPr txBox="1"/>
          <p:nvPr/>
        </p:nvSpPr>
        <p:spPr>
          <a:xfrm>
            <a:off x="557200" y="237975"/>
            <a:ext cx="4190700" cy="60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000">
                <a:latin typeface="Montserrat"/>
                <a:ea typeface="Montserrat"/>
                <a:cs typeface="Montserrat"/>
                <a:sym typeface="Montserrat"/>
              </a:rPr>
              <a:t>CROP </a:t>
            </a:r>
            <a:r>
              <a:rPr b="1" lang="en-US" sz="2000">
                <a:latin typeface="Montserrat"/>
                <a:ea typeface="Montserrat"/>
                <a:cs typeface="Montserrat"/>
                <a:sym typeface="Montserrat"/>
              </a:rPr>
              <a:t>RECOMMENDATION</a:t>
            </a:r>
            <a:endParaRPr b="1" sz="2300">
              <a:latin typeface="Montserrat"/>
              <a:ea typeface="Montserrat"/>
              <a:cs typeface="Montserrat"/>
              <a:sym typeface="Montserrat"/>
            </a:endParaRPr>
          </a:p>
        </p:txBody>
      </p:sp>
      <p:pic>
        <p:nvPicPr>
          <p:cNvPr descr="L1.png" id="216" name="Google Shape;216;gc21a421b13_0_68"/>
          <p:cNvPicPr preferRelativeResize="0"/>
          <p:nvPr/>
        </p:nvPicPr>
        <p:blipFill rotWithShape="1">
          <a:blip r:embed="rId3">
            <a:alphaModFix/>
          </a:blip>
          <a:srcRect b="0" l="0" r="0" t="0"/>
          <a:stretch/>
        </p:blipFill>
        <p:spPr>
          <a:xfrm>
            <a:off x="7924630" y="0"/>
            <a:ext cx="1219370" cy="905001"/>
          </a:xfrm>
          <a:prstGeom prst="rect">
            <a:avLst/>
          </a:prstGeom>
          <a:noFill/>
          <a:ln>
            <a:noFill/>
          </a:ln>
        </p:spPr>
      </p:pic>
      <p:pic>
        <p:nvPicPr>
          <p:cNvPr id="217" name="Google Shape;217;gc21a421b13_0_68"/>
          <p:cNvPicPr preferRelativeResize="0"/>
          <p:nvPr/>
        </p:nvPicPr>
        <p:blipFill>
          <a:blip r:embed="rId4">
            <a:alphaModFix/>
          </a:blip>
          <a:stretch>
            <a:fillRect/>
          </a:stretch>
        </p:blipFill>
        <p:spPr>
          <a:xfrm>
            <a:off x="5594350" y="3583550"/>
            <a:ext cx="3397250" cy="2620400"/>
          </a:xfrm>
          <a:prstGeom prst="rect">
            <a:avLst/>
          </a:prstGeom>
          <a:noFill/>
          <a:ln>
            <a:noFill/>
          </a:ln>
        </p:spPr>
      </p:pic>
      <p:pic>
        <p:nvPicPr>
          <p:cNvPr id="218" name="Google Shape;218;gc21a421b13_0_68"/>
          <p:cNvPicPr preferRelativeResize="0"/>
          <p:nvPr/>
        </p:nvPicPr>
        <p:blipFill>
          <a:blip r:embed="rId5">
            <a:alphaModFix/>
          </a:blip>
          <a:stretch>
            <a:fillRect/>
          </a:stretch>
        </p:blipFill>
        <p:spPr>
          <a:xfrm>
            <a:off x="5459400" y="1057400"/>
            <a:ext cx="3529524" cy="2251325"/>
          </a:xfrm>
          <a:prstGeom prst="rect">
            <a:avLst/>
          </a:prstGeom>
          <a:noFill/>
          <a:ln>
            <a:noFill/>
          </a:ln>
        </p:spPr>
      </p:pic>
      <p:sp>
        <p:nvSpPr>
          <p:cNvPr id="219" name="Google Shape;219;gc21a421b13_0_68"/>
          <p:cNvSpPr txBox="1"/>
          <p:nvPr/>
        </p:nvSpPr>
        <p:spPr>
          <a:xfrm>
            <a:off x="5594350" y="6203950"/>
            <a:ext cx="3397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latin typeface="Calibri"/>
                <a:ea typeface="Calibri"/>
                <a:cs typeface="Calibri"/>
                <a:sym typeface="Calibri"/>
              </a:rPr>
              <a:t>Random Forest</a:t>
            </a:r>
            <a:endParaRPr b="1" sz="17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c1d46c2774_0_89"/>
          <p:cNvSpPr txBox="1"/>
          <p:nvPr>
            <p:ph idx="12" type="sldNum"/>
          </p:nvPr>
        </p:nvSpPr>
        <p:spPr>
          <a:xfrm>
            <a:off x="6553200" y="635636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26" name="Google Shape;226;gc1d46c2774_0_89"/>
          <p:cNvSpPr txBox="1"/>
          <p:nvPr>
            <p:ph type="title"/>
          </p:nvPr>
        </p:nvSpPr>
        <p:spPr>
          <a:xfrm>
            <a:off x="228600" y="122250"/>
            <a:ext cx="8229600" cy="854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3959"/>
              <a:buFont typeface="Arial"/>
              <a:buNone/>
            </a:pPr>
            <a:r>
              <a:rPr lang="en-US" sz="3159">
                <a:solidFill>
                  <a:srgbClr val="000000"/>
                </a:solidFill>
                <a:latin typeface="Merriweather"/>
                <a:ea typeface="Merriweather"/>
                <a:cs typeface="Merriweather"/>
                <a:sym typeface="Merriweather"/>
              </a:rPr>
              <a:t>Flowchart - Crop Recommendation</a:t>
            </a:r>
            <a:endParaRPr sz="1629">
              <a:solidFill>
                <a:srgbClr val="FF0000"/>
              </a:solidFill>
              <a:latin typeface="Merriweather"/>
              <a:ea typeface="Merriweather"/>
              <a:cs typeface="Merriweather"/>
              <a:sym typeface="Merriweather"/>
            </a:endParaRPr>
          </a:p>
        </p:txBody>
      </p:sp>
      <p:pic>
        <p:nvPicPr>
          <p:cNvPr descr="L1.png" id="227" name="Google Shape;227;gc1d46c2774_0_89"/>
          <p:cNvPicPr preferRelativeResize="0"/>
          <p:nvPr/>
        </p:nvPicPr>
        <p:blipFill rotWithShape="1">
          <a:blip r:embed="rId3">
            <a:alphaModFix/>
          </a:blip>
          <a:srcRect b="0" l="0" r="0" t="0"/>
          <a:stretch/>
        </p:blipFill>
        <p:spPr>
          <a:xfrm>
            <a:off x="7924630" y="0"/>
            <a:ext cx="1219370" cy="905001"/>
          </a:xfrm>
          <a:prstGeom prst="rect">
            <a:avLst/>
          </a:prstGeom>
          <a:noFill/>
          <a:ln>
            <a:noFill/>
          </a:ln>
        </p:spPr>
      </p:pic>
      <p:pic>
        <p:nvPicPr>
          <p:cNvPr id="228" name="Google Shape;228;gc1d46c2774_0_89"/>
          <p:cNvPicPr preferRelativeResize="0"/>
          <p:nvPr/>
        </p:nvPicPr>
        <p:blipFill>
          <a:blip r:embed="rId4">
            <a:alphaModFix/>
          </a:blip>
          <a:stretch>
            <a:fillRect/>
          </a:stretch>
        </p:blipFill>
        <p:spPr>
          <a:xfrm>
            <a:off x="152400" y="1128750"/>
            <a:ext cx="8839200" cy="49229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c21a421b13_0_103"/>
          <p:cNvSpPr txBox="1"/>
          <p:nvPr>
            <p:ph idx="12" type="sldNum"/>
          </p:nvPr>
        </p:nvSpPr>
        <p:spPr>
          <a:xfrm>
            <a:off x="6553200" y="635636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35" name="Google Shape;235;gc21a421b13_0_103"/>
          <p:cNvSpPr txBox="1"/>
          <p:nvPr/>
        </p:nvSpPr>
        <p:spPr>
          <a:xfrm>
            <a:off x="457200" y="165150"/>
            <a:ext cx="8229600" cy="677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400">
                <a:latin typeface="Montserrat"/>
                <a:ea typeface="Montserrat"/>
                <a:cs typeface="Montserrat"/>
                <a:sym typeface="Montserrat"/>
              </a:rPr>
              <a:t>CROP YIELD / PRODUCTION</a:t>
            </a:r>
            <a:endParaRPr b="1" sz="2400">
              <a:latin typeface="Montserrat"/>
              <a:ea typeface="Montserrat"/>
              <a:cs typeface="Montserrat"/>
              <a:sym typeface="Montserrat"/>
            </a:endParaRPr>
          </a:p>
        </p:txBody>
      </p:sp>
      <p:pic>
        <p:nvPicPr>
          <p:cNvPr descr="L1.png" id="236" name="Google Shape;236;gc21a421b13_0_103"/>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237" name="Google Shape;237;gc21a421b13_0_103"/>
          <p:cNvSpPr txBox="1"/>
          <p:nvPr>
            <p:ph idx="1" type="body"/>
          </p:nvPr>
        </p:nvSpPr>
        <p:spPr>
          <a:xfrm>
            <a:off x="381000" y="1071450"/>
            <a:ext cx="4106700" cy="5649900"/>
          </a:xfrm>
          <a:prstGeom prst="rect">
            <a:avLst/>
          </a:prstGeom>
        </p:spPr>
        <p:txBody>
          <a:bodyPr anchorCtr="0" anchor="t" bIns="45700" lIns="91425" spcFirstLastPara="1" rIns="91425" wrap="square" tIns="45700">
            <a:noAutofit/>
          </a:bodyPr>
          <a:lstStyle/>
          <a:p>
            <a:pPr indent="-323850" lvl="0" marL="457200" rtl="0" algn="just">
              <a:lnSpc>
                <a:spcPct val="115000"/>
              </a:lnSpc>
              <a:spcBef>
                <a:spcPts val="0"/>
              </a:spcBef>
              <a:spcAft>
                <a:spcPts val="0"/>
              </a:spcAft>
              <a:buSzPts val="1500"/>
              <a:buFont typeface="Merriweather Light"/>
              <a:buChar char="❖"/>
            </a:pPr>
            <a:r>
              <a:rPr lang="en-US" sz="1500">
                <a:latin typeface="Merriweather Light"/>
                <a:ea typeface="Merriweather Light"/>
                <a:cs typeface="Merriweather Light"/>
                <a:sym typeface="Merriweather Light"/>
              </a:rPr>
              <a:t>W</a:t>
            </a:r>
            <a:r>
              <a:rPr lang="en-US" sz="1500">
                <a:latin typeface="Merriweather Light"/>
                <a:ea typeface="Merriweather Light"/>
                <a:cs typeface="Merriweather Light"/>
                <a:sym typeface="Merriweather Light"/>
              </a:rPr>
              <a:t>e also predict the </a:t>
            </a:r>
            <a:r>
              <a:rPr lang="en-US" sz="1500">
                <a:latin typeface="Merriweather Black"/>
                <a:ea typeface="Merriweather Black"/>
                <a:cs typeface="Merriweather Black"/>
                <a:sym typeface="Merriweather Black"/>
              </a:rPr>
              <a:t>amount of crop</a:t>
            </a:r>
            <a:r>
              <a:rPr lang="en-US" sz="1500">
                <a:latin typeface="Merriweather Light"/>
                <a:ea typeface="Merriweather Light"/>
                <a:cs typeface="Merriweather Light"/>
                <a:sym typeface="Merriweather Light"/>
              </a:rPr>
              <a:t> that the farmer can cultivate, this prediction is based on the </a:t>
            </a:r>
            <a:r>
              <a:rPr lang="en-US" sz="1500">
                <a:latin typeface="Merriweather Black"/>
                <a:ea typeface="Merriweather Black"/>
                <a:cs typeface="Merriweather Black"/>
                <a:sym typeface="Merriweather Black"/>
              </a:rPr>
              <a:t>farmer’s location, seasonal changes, crop type and the amount of area </a:t>
            </a:r>
            <a:r>
              <a:rPr lang="en-US" sz="1500">
                <a:latin typeface="Merriweather Light"/>
                <a:ea typeface="Merriweather Light"/>
                <a:cs typeface="Merriweather Light"/>
                <a:sym typeface="Merriweather Light"/>
              </a:rPr>
              <a:t>used for cultivation. </a:t>
            </a:r>
            <a:endParaRPr sz="1500">
              <a:latin typeface="Merriweather Light"/>
              <a:ea typeface="Merriweather Light"/>
              <a:cs typeface="Merriweather Light"/>
              <a:sym typeface="Merriweather Light"/>
            </a:endParaRPr>
          </a:p>
          <a:p>
            <a:pPr indent="-323850" lvl="0" marL="457200" rtl="0" algn="just">
              <a:lnSpc>
                <a:spcPct val="115000"/>
              </a:lnSpc>
              <a:spcBef>
                <a:spcPts val="1000"/>
              </a:spcBef>
              <a:spcAft>
                <a:spcPts val="0"/>
              </a:spcAft>
              <a:buSzPts val="1500"/>
              <a:buFont typeface="Merriweather Light"/>
              <a:buChar char="❖"/>
            </a:pPr>
            <a:r>
              <a:rPr lang="en-US" sz="1500">
                <a:latin typeface="Merriweather Light"/>
                <a:ea typeface="Merriweather Light"/>
                <a:cs typeface="Merriweather Light"/>
                <a:sym typeface="Merriweather Light"/>
              </a:rPr>
              <a:t>This prediction would help to take fair and </a:t>
            </a:r>
            <a:r>
              <a:rPr lang="en-US" sz="1500">
                <a:latin typeface="Merriweather Black"/>
                <a:ea typeface="Merriweather Black"/>
                <a:cs typeface="Merriweather Black"/>
                <a:sym typeface="Merriweather Black"/>
              </a:rPr>
              <a:t>correct decisions</a:t>
            </a:r>
            <a:r>
              <a:rPr lang="en-US" sz="1500">
                <a:latin typeface="Merriweather Light"/>
                <a:ea typeface="Merriweather Light"/>
                <a:cs typeface="Merriweather Light"/>
                <a:sym typeface="Merriweather Light"/>
              </a:rPr>
              <a:t> which would make their </a:t>
            </a:r>
            <a:r>
              <a:rPr lang="en-US" sz="1500">
                <a:latin typeface="Merriweather Black"/>
                <a:ea typeface="Merriweather Black"/>
                <a:cs typeface="Merriweather Black"/>
                <a:sym typeface="Merriweather Black"/>
              </a:rPr>
              <a:t>yield more productive</a:t>
            </a:r>
            <a:r>
              <a:rPr lang="en-US" sz="1500">
                <a:latin typeface="Merriweather Light"/>
                <a:ea typeface="Merriweather Light"/>
                <a:cs typeface="Merriweather Light"/>
                <a:sym typeface="Merriweather Light"/>
              </a:rPr>
              <a:t>.</a:t>
            </a:r>
            <a:endParaRPr sz="1500">
              <a:latin typeface="Merriweather Light"/>
              <a:ea typeface="Merriweather Light"/>
              <a:cs typeface="Merriweather Light"/>
              <a:sym typeface="Merriweather Light"/>
            </a:endParaRPr>
          </a:p>
          <a:p>
            <a:pPr indent="-323850" lvl="0" marL="457200" rtl="0" algn="just">
              <a:lnSpc>
                <a:spcPct val="115000"/>
              </a:lnSpc>
              <a:spcBef>
                <a:spcPts val="1000"/>
              </a:spcBef>
              <a:spcAft>
                <a:spcPts val="0"/>
              </a:spcAft>
              <a:buSzPts val="1500"/>
              <a:buFont typeface="Merriweather Light"/>
              <a:buChar char="❖"/>
            </a:pPr>
            <a:r>
              <a:rPr lang="en-US" sz="1500">
                <a:latin typeface="Merriweather Light"/>
                <a:ea typeface="Merriweather Light"/>
                <a:cs typeface="Merriweather Light"/>
                <a:sym typeface="Merriweather Light"/>
              </a:rPr>
              <a:t>So based on this the farmer can decide whether to go ahead with the chosen crop or to choose a different crop.</a:t>
            </a:r>
            <a:endParaRPr sz="1500">
              <a:latin typeface="Merriweather Light"/>
              <a:ea typeface="Merriweather Light"/>
              <a:cs typeface="Merriweather Light"/>
              <a:sym typeface="Merriweather Light"/>
            </a:endParaRPr>
          </a:p>
          <a:p>
            <a:pPr indent="-323850" lvl="0" marL="457200" rtl="0" algn="just">
              <a:lnSpc>
                <a:spcPct val="115000"/>
              </a:lnSpc>
              <a:spcBef>
                <a:spcPts val="1000"/>
              </a:spcBef>
              <a:spcAft>
                <a:spcPts val="1000"/>
              </a:spcAft>
              <a:buSzPts val="1500"/>
              <a:buFont typeface="Merriweather Light"/>
              <a:buChar char="❖"/>
            </a:pPr>
            <a:r>
              <a:rPr lang="en-US" sz="1500">
                <a:latin typeface="Merriweather Light"/>
                <a:ea typeface="Merriweather Light"/>
                <a:cs typeface="Merriweather Light"/>
                <a:sym typeface="Merriweather Light"/>
              </a:rPr>
              <a:t>And here we use </a:t>
            </a:r>
            <a:r>
              <a:rPr b="1" lang="en-US" sz="1500">
                <a:latin typeface="Merriweather"/>
                <a:ea typeface="Merriweather"/>
                <a:cs typeface="Merriweather"/>
                <a:sym typeface="Merriweather"/>
              </a:rPr>
              <a:t>SGD - Stochastic Gradient Descent Algorithm </a:t>
            </a:r>
            <a:r>
              <a:rPr lang="en-US" sz="1500">
                <a:latin typeface="Merriweather Light"/>
                <a:ea typeface="Merriweather Light"/>
                <a:cs typeface="Merriweather Light"/>
                <a:sym typeface="Merriweather Light"/>
              </a:rPr>
              <a:t>to predict the value of </a:t>
            </a:r>
            <a:r>
              <a:rPr b="1" lang="en-US" sz="1500">
                <a:latin typeface="Merriweather"/>
                <a:ea typeface="Merriweather"/>
                <a:cs typeface="Merriweather"/>
                <a:sym typeface="Merriweather"/>
              </a:rPr>
              <a:t>crop yield </a:t>
            </a:r>
            <a:r>
              <a:rPr lang="en-US" sz="1500">
                <a:latin typeface="Merriweather Light"/>
                <a:ea typeface="Merriweather Light"/>
                <a:cs typeface="Merriweather Light"/>
                <a:sym typeface="Merriweather Light"/>
              </a:rPr>
              <a:t>and this regression analysis is based on </a:t>
            </a:r>
            <a:r>
              <a:rPr b="1" lang="en-US" sz="1500">
                <a:latin typeface="Merriweather"/>
                <a:ea typeface="Merriweather"/>
                <a:cs typeface="Merriweather"/>
                <a:sym typeface="Merriweather"/>
              </a:rPr>
              <a:t>crop type</a:t>
            </a:r>
            <a:r>
              <a:rPr lang="en-US" sz="1500">
                <a:latin typeface="Merriweather Light"/>
                <a:ea typeface="Merriweather Light"/>
                <a:cs typeface="Merriweather Light"/>
                <a:sym typeface="Merriweather Light"/>
              </a:rPr>
              <a:t>, </a:t>
            </a:r>
            <a:r>
              <a:rPr b="1" lang="en-US" sz="1500">
                <a:latin typeface="Merriweather"/>
                <a:ea typeface="Merriweather"/>
                <a:cs typeface="Merriweather"/>
                <a:sym typeface="Merriweather"/>
              </a:rPr>
              <a:t>location</a:t>
            </a:r>
            <a:r>
              <a:rPr lang="en-US" sz="1500">
                <a:latin typeface="Merriweather Light"/>
                <a:ea typeface="Merriweather Light"/>
                <a:cs typeface="Merriweather Light"/>
                <a:sym typeface="Merriweather Light"/>
              </a:rPr>
              <a:t>, </a:t>
            </a:r>
            <a:r>
              <a:rPr b="1" lang="en-US" sz="1500">
                <a:latin typeface="Merriweather"/>
                <a:ea typeface="Merriweather"/>
                <a:cs typeface="Merriweather"/>
                <a:sym typeface="Merriweather"/>
              </a:rPr>
              <a:t>area </a:t>
            </a:r>
            <a:r>
              <a:rPr lang="en-US" sz="1500">
                <a:latin typeface="Merriweather Light"/>
                <a:ea typeface="Merriweather Light"/>
                <a:cs typeface="Merriweather Light"/>
                <a:sym typeface="Merriweather Light"/>
              </a:rPr>
              <a:t>and </a:t>
            </a:r>
            <a:r>
              <a:rPr b="1" lang="en-US" sz="1500">
                <a:latin typeface="Merriweather"/>
                <a:ea typeface="Merriweather"/>
                <a:cs typeface="Merriweather"/>
                <a:sym typeface="Merriweather"/>
              </a:rPr>
              <a:t>season</a:t>
            </a:r>
            <a:r>
              <a:rPr lang="en-US" sz="1500">
                <a:latin typeface="Merriweather Light"/>
                <a:ea typeface="Merriweather Light"/>
                <a:cs typeface="Merriweather Light"/>
                <a:sym typeface="Merriweather Light"/>
              </a:rPr>
              <a:t>.</a:t>
            </a:r>
            <a:endParaRPr sz="1500">
              <a:latin typeface="Merriweather Light"/>
              <a:ea typeface="Merriweather Light"/>
              <a:cs typeface="Merriweather Light"/>
              <a:sym typeface="Merriweather Light"/>
            </a:endParaRPr>
          </a:p>
        </p:txBody>
      </p:sp>
      <p:grpSp>
        <p:nvGrpSpPr>
          <p:cNvPr id="238" name="Google Shape;238;gc21a421b13_0_103"/>
          <p:cNvGrpSpPr/>
          <p:nvPr/>
        </p:nvGrpSpPr>
        <p:grpSpPr>
          <a:xfrm>
            <a:off x="4640100" y="1342275"/>
            <a:ext cx="4275300" cy="4873022"/>
            <a:chOff x="4716300" y="1037475"/>
            <a:chExt cx="4275300" cy="4873022"/>
          </a:xfrm>
        </p:grpSpPr>
        <p:pic>
          <p:nvPicPr>
            <p:cNvPr id="239" name="Google Shape;239;gc21a421b13_0_103"/>
            <p:cNvPicPr preferRelativeResize="0"/>
            <p:nvPr/>
          </p:nvPicPr>
          <p:blipFill>
            <a:blip r:embed="rId4">
              <a:alphaModFix/>
            </a:blip>
            <a:stretch>
              <a:fillRect/>
            </a:stretch>
          </p:blipFill>
          <p:spPr>
            <a:xfrm>
              <a:off x="4716300" y="3509301"/>
              <a:ext cx="4275300" cy="2401196"/>
            </a:xfrm>
            <a:prstGeom prst="rect">
              <a:avLst/>
            </a:prstGeom>
            <a:noFill/>
            <a:ln>
              <a:noFill/>
            </a:ln>
          </p:spPr>
        </p:pic>
        <p:pic>
          <p:nvPicPr>
            <p:cNvPr id="240" name="Google Shape;240;gc21a421b13_0_103"/>
            <p:cNvPicPr preferRelativeResize="0"/>
            <p:nvPr/>
          </p:nvPicPr>
          <p:blipFill>
            <a:blip r:embed="rId5">
              <a:alphaModFix/>
            </a:blip>
            <a:stretch>
              <a:fillRect/>
            </a:stretch>
          </p:blipFill>
          <p:spPr>
            <a:xfrm>
              <a:off x="4716300" y="1037475"/>
              <a:ext cx="4275300" cy="2471826"/>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c1d46c2774_0_118"/>
          <p:cNvSpPr txBox="1"/>
          <p:nvPr>
            <p:ph idx="10" type="dt"/>
          </p:nvPr>
        </p:nvSpPr>
        <p:spPr>
          <a:xfrm>
            <a:off x="228600" y="65087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246" name="Google Shape;246;gc1d46c2774_0_118"/>
          <p:cNvSpPr txBox="1"/>
          <p:nvPr>
            <p:ph idx="12" type="sldNum"/>
          </p:nvPr>
        </p:nvSpPr>
        <p:spPr>
          <a:xfrm>
            <a:off x="6858000" y="65087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pic>
        <p:nvPicPr>
          <p:cNvPr descr="L1.png" id="247" name="Google Shape;247;gc1d46c2774_0_118"/>
          <p:cNvPicPr preferRelativeResize="0"/>
          <p:nvPr/>
        </p:nvPicPr>
        <p:blipFill rotWithShape="1">
          <a:blip r:embed="rId3">
            <a:alphaModFix/>
          </a:blip>
          <a:srcRect b="0" l="0" r="0" t="0"/>
          <a:stretch/>
        </p:blipFill>
        <p:spPr>
          <a:xfrm>
            <a:off x="7924630" y="0"/>
            <a:ext cx="1219370" cy="905001"/>
          </a:xfrm>
          <a:prstGeom prst="rect">
            <a:avLst/>
          </a:prstGeom>
          <a:noFill/>
          <a:ln>
            <a:noFill/>
          </a:ln>
        </p:spPr>
      </p:pic>
      <p:pic>
        <p:nvPicPr>
          <p:cNvPr id="248" name="Google Shape;248;gc1d46c2774_0_118"/>
          <p:cNvPicPr preferRelativeResize="0"/>
          <p:nvPr/>
        </p:nvPicPr>
        <p:blipFill>
          <a:blip r:embed="rId4">
            <a:alphaModFix/>
          </a:blip>
          <a:stretch>
            <a:fillRect/>
          </a:stretch>
        </p:blipFill>
        <p:spPr>
          <a:xfrm>
            <a:off x="1562100" y="1857375"/>
            <a:ext cx="5929325" cy="2014550"/>
          </a:xfrm>
          <a:prstGeom prst="rect">
            <a:avLst/>
          </a:prstGeom>
          <a:noFill/>
          <a:ln>
            <a:noFill/>
          </a:ln>
        </p:spPr>
      </p:pic>
      <p:pic>
        <p:nvPicPr>
          <p:cNvPr id="249" name="Google Shape;249;gc1d46c2774_0_118"/>
          <p:cNvPicPr preferRelativeResize="0"/>
          <p:nvPr/>
        </p:nvPicPr>
        <p:blipFill>
          <a:blip r:embed="rId5">
            <a:alphaModFix/>
          </a:blip>
          <a:stretch>
            <a:fillRect/>
          </a:stretch>
        </p:blipFill>
        <p:spPr>
          <a:xfrm>
            <a:off x="1562100" y="3943350"/>
            <a:ext cx="6043626" cy="2914650"/>
          </a:xfrm>
          <a:prstGeom prst="rect">
            <a:avLst/>
          </a:prstGeom>
          <a:noFill/>
          <a:ln>
            <a:noFill/>
          </a:ln>
        </p:spPr>
      </p:pic>
      <p:grpSp>
        <p:nvGrpSpPr>
          <p:cNvPr id="250" name="Google Shape;250;gc1d46c2774_0_118"/>
          <p:cNvGrpSpPr/>
          <p:nvPr/>
        </p:nvGrpSpPr>
        <p:grpSpPr>
          <a:xfrm>
            <a:off x="1485900" y="328606"/>
            <a:ext cx="6329525" cy="2228634"/>
            <a:chOff x="1485900" y="447900"/>
            <a:chExt cx="6329525" cy="2109450"/>
          </a:xfrm>
        </p:grpSpPr>
        <p:pic>
          <p:nvPicPr>
            <p:cNvPr id="251" name="Google Shape;251;gc1d46c2774_0_118"/>
            <p:cNvPicPr preferRelativeResize="0"/>
            <p:nvPr/>
          </p:nvPicPr>
          <p:blipFill>
            <a:blip r:embed="rId6">
              <a:alphaModFix/>
            </a:blip>
            <a:stretch>
              <a:fillRect/>
            </a:stretch>
          </p:blipFill>
          <p:spPr>
            <a:xfrm>
              <a:off x="1485900" y="447900"/>
              <a:ext cx="6043626" cy="1509500"/>
            </a:xfrm>
            <a:prstGeom prst="rect">
              <a:avLst/>
            </a:prstGeom>
            <a:noFill/>
            <a:ln>
              <a:noFill/>
            </a:ln>
          </p:spPr>
        </p:pic>
        <p:cxnSp>
          <p:nvCxnSpPr>
            <p:cNvPr id="252" name="Google Shape;252;gc1d46c2774_0_118"/>
            <p:cNvCxnSpPr/>
            <p:nvPr/>
          </p:nvCxnSpPr>
          <p:spPr>
            <a:xfrm>
              <a:off x="2214575" y="1900250"/>
              <a:ext cx="5591100" cy="0"/>
            </a:xfrm>
            <a:prstGeom prst="straightConnector1">
              <a:avLst/>
            </a:prstGeom>
            <a:noFill/>
            <a:ln cap="flat" cmpd="sng" w="19050">
              <a:solidFill>
                <a:srgbClr val="9FC5E8"/>
              </a:solidFill>
              <a:prstDash val="solid"/>
              <a:round/>
              <a:headEnd len="med" w="med" type="none"/>
              <a:tailEnd len="med" w="med" type="none"/>
            </a:ln>
          </p:spPr>
        </p:cxnSp>
        <p:cxnSp>
          <p:nvCxnSpPr>
            <p:cNvPr id="253" name="Google Shape;253;gc1d46c2774_0_118"/>
            <p:cNvCxnSpPr/>
            <p:nvPr/>
          </p:nvCxnSpPr>
          <p:spPr>
            <a:xfrm>
              <a:off x="2214575" y="1885950"/>
              <a:ext cx="0" cy="671400"/>
            </a:xfrm>
            <a:prstGeom prst="straightConnector1">
              <a:avLst/>
            </a:prstGeom>
            <a:noFill/>
            <a:ln cap="flat" cmpd="sng" w="19050">
              <a:solidFill>
                <a:srgbClr val="9FC5E8"/>
              </a:solidFill>
              <a:prstDash val="solid"/>
              <a:round/>
              <a:headEnd len="med" w="med" type="none"/>
              <a:tailEnd len="med" w="med" type="stealth"/>
            </a:ln>
          </p:spPr>
        </p:cxnSp>
        <p:cxnSp>
          <p:nvCxnSpPr>
            <p:cNvPr id="254" name="Google Shape;254;gc1d46c2774_0_118"/>
            <p:cNvCxnSpPr/>
            <p:nvPr/>
          </p:nvCxnSpPr>
          <p:spPr>
            <a:xfrm>
              <a:off x="7300925" y="1400175"/>
              <a:ext cx="514500" cy="14400"/>
            </a:xfrm>
            <a:prstGeom prst="straightConnector1">
              <a:avLst/>
            </a:prstGeom>
            <a:noFill/>
            <a:ln cap="flat" cmpd="sng" w="19050">
              <a:solidFill>
                <a:srgbClr val="9FC5E8"/>
              </a:solidFill>
              <a:prstDash val="solid"/>
              <a:round/>
              <a:headEnd len="med" w="med" type="none"/>
              <a:tailEnd len="med" w="med" type="none"/>
            </a:ln>
          </p:spPr>
        </p:cxnSp>
        <p:cxnSp>
          <p:nvCxnSpPr>
            <p:cNvPr id="255" name="Google Shape;255;gc1d46c2774_0_118"/>
            <p:cNvCxnSpPr/>
            <p:nvPr/>
          </p:nvCxnSpPr>
          <p:spPr>
            <a:xfrm flipH="1">
              <a:off x="7800875" y="1400175"/>
              <a:ext cx="4800" cy="528600"/>
            </a:xfrm>
            <a:prstGeom prst="straightConnector1">
              <a:avLst/>
            </a:prstGeom>
            <a:noFill/>
            <a:ln cap="flat" cmpd="sng" w="19050">
              <a:solidFill>
                <a:srgbClr val="9FC5E8"/>
              </a:solidFill>
              <a:prstDash val="solid"/>
              <a:round/>
              <a:headEnd len="med" w="med" type="none"/>
              <a:tailEnd len="med" w="med" type="none"/>
            </a:ln>
          </p:spPr>
        </p:cxnSp>
      </p:grpSp>
      <p:grpSp>
        <p:nvGrpSpPr>
          <p:cNvPr id="256" name="Google Shape;256;gc1d46c2774_0_118"/>
          <p:cNvGrpSpPr/>
          <p:nvPr/>
        </p:nvGrpSpPr>
        <p:grpSpPr>
          <a:xfrm>
            <a:off x="2214575" y="2757466"/>
            <a:ext cx="5600850" cy="1600371"/>
            <a:chOff x="2214575" y="2757375"/>
            <a:chExt cx="5600850" cy="1400150"/>
          </a:xfrm>
        </p:grpSpPr>
        <p:cxnSp>
          <p:nvCxnSpPr>
            <p:cNvPr id="257" name="Google Shape;257;gc1d46c2774_0_118"/>
            <p:cNvCxnSpPr/>
            <p:nvPr/>
          </p:nvCxnSpPr>
          <p:spPr>
            <a:xfrm>
              <a:off x="2214575" y="3652850"/>
              <a:ext cx="5591100" cy="0"/>
            </a:xfrm>
            <a:prstGeom prst="straightConnector1">
              <a:avLst/>
            </a:prstGeom>
            <a:noFill/>
            <a:ln cap="flat" cmpd="sng" w="19050">
              <a:solidFill>
                <a:srgbClr val="9FC5E8"/>
              </a:solidFill>
              <a:prstDash val="solid"/>
              <a:round/>
              <a:headEnd len="med" w="med" type="none"/>
              <a:tailEnd len="med" w="med" type="none"/>
            </a:ln>
          </p:spPr>
        </p:cxnSp>
        <p:cxnSp>
          <p:nvCxnSpPr>
            <p:cNvPr id="258" name="Google Shape;258;gc1d46c2774_0_118"/>
            <p:cNvCxnSpPr/>
            <p:nvPr/>
          </p:nvCxnSpPr>
          <p:spPr>
            <a:xfrm>
              <a:off x="2214575" y="3643325"/>
              <a:ext cx="0" cy="514200"/>
            </a:xfrm>
            <a:prstGeom prst="straightConnector1">
              <a:avLst/>
            </a:prstGeom>
            <a:noFill/>
            <a:ln cap="flat" cmpd="sng" w="19050">
              <a:solidFill>
                <a:srgbClr val="9FC5E8"/>
              </a:solidFill>
              <a:prstDash val="solid"/>
              <a:round/>
              <a:headEnd len="med" w="med" type="none"/>
              <a:tailEnd len="med" w="med" type="stealth"/>
            </a:ln>
          </p:spPr>
        </p:cxnSp>
        <p:cxnSp>
          <p:nvCxnSpPr>
            <p:cNvPr id="259" name="Google Shape;259;gc1d46c2774_0_118"/>
            <p:cNvCxnSpPr/>
            <p:nvPr/>
          </p:nvCxnSpPr>
          <p:spPr>
            <a:xfrm flipH="1" rot="10800000">
              <a:off x="7377125" y="2757375"/>
              <a:ext cx="438300" cy="14400"/>
            </a:xfrm>
            <a:prstGeom prst="straightConnector1">
              <a:avLst/>
            </a:prstGeom>
            <a:noFill/>
            <a:ln cap="flat" cmpd="sng" w="19050">
              <a:solidFill>
                <a:srgbClr val="9FC5E8"/>
              </a:solidFill>
              <a:prstDash val="solid"/>
              <a:round/>
              <a:headEnd len="med" w="med" type="none"/>
              <a:tailEnd len="med" w="med" type="none"/>
            </a:ln>
          </p:spPr>
        </p:cxnSp>
        <p:cxnSp>
          <p:nvCxnSpPr>
            <p:cNvPr id="260" name="Google Shape;260;gc1d46c2774_0_118"/>
            <p:cNvCxnSpPr/>
            <p:nvPr/>
          </p:nvCxnSpPr>
          <p:spPr>
            <a:xfrm>
              <a:off x="7815275" y="2771775"/>
              <a:ext cx="0" cy="900000"/>
            </a:xfrm>
            <a:prstGeom prst="straightConnector1">
              <a:avLst/>
            </a:prstGeom>
            <a:noFill/>
            <a:ln cap="flat" cmpd="sng" w="19050">
              <a:solidFill>
                <a:srgbClr val="9FC5E8"/>
              </a:solidFill>
              <a:prstDash val="solid"/>
              <a:round/>
              <a:headEnd len="med" w="med" type="none"/>
              <a:tailEnd len="med" w="med" type="none"/>
            </a:ln>
          </p:spPr>
        </p:cxnSp>
      </p:grpSp>
      <p:grpSp>
        <p:nvGrpSpPr>
          <p:cNvPr id="261" name="Google Shape;261;gc1d46c2774_0_118"/>
          <p:cNvGrpSpPr/>
          <p:nvPr/>
        </p:nvGrpSpPr>
        <p:grpSpPr>
          <a:xfrm>
            <a:off x="1185875" y="2042944"/>
            <a:ext cx="1028700" cy="2918125"/>
            <a:chOff x="1185875" y="2043125"/>
            <a:chExt cx="1028700" cy="2686050"/>
          </a:xfrm>
        </p:grpSpPr>
        <p:cxnSp>
          <p:nvCxnSpPr>
            <p:cNvPr id="262" name="Google Shape;262;gc1d46c2774_0_118"/>
            <p:cNvCxnSpPr/>
            <p:nvPr/>
          </p:nvCxnSpPr>
          <p:spPr>
            <a:xfrm>
              <a:off x="1185875" y="2043125"/>
              <a:ext cx="1028700" cy="1200"/>
            </a:xfrm>
            <a:prstGeom prst="straightConnector1">
              <a:avLst/>
            </a:prstGeom>
            <a:noFill/>
            <a:ln cap="flat" cmpd="sng" w="19050">
              <a:solidFill>
                <a:srgbClr val="9FC5E8"/>
              </a:solidFill>
              <a:prstDash val="solid"/>
              <a:round/>
              <a:headEnd len="med" w="med" type="none"/>
              <a:tailEnd len="med" w="med" type="none"/>
            </a:ln>
          </p:spPr>
        </p:cxnSp>
        <p:cxnSp>
          <p:nvCxnSpPr>
            <p:cNvPr id="263" name="Google Shape;263;gc1d46c2774_0_118"/>
            <p:cNvCxnSpPr/>
            <p:nvPr/>
          </p:nvCxnSpPr>
          <p:spPr>
            <a:xfrm>
              <a:off x="1200162" y="2044400"/>
              <a:ext cx="0" cy="2670600"/>
            </a:xfrm>
            <a:prstGeom prst="straightConnector1">
              <a:avLst/>
            </a:prstGeom>
            <a:noFill/>
            <a:ln cap="flat" cmpd="sng" w="19050">
              <a:solidFill>
                <a:srgbClr val="9FC5E8"/>
              </a:solidFill>
              <a:prstDash val="solid"/>
              <a:round/>
              <a:headEnd len="med" w="med" type="none"/>
              <a:tailEnd len="med" w="med" type="none"/>
            </a:ln>
          </p:spPr>
        </p:cxnSp>
        <p:cxnSp>
          <p:nvCxnSpPr>
            <p:cNvPr id="264" name="Google Shape;264;gc1d46c2774_0_118"/>
            <p:cNvCxnSpPr/>
            <p:nvPr/>
          </p:nvCxnSpPr>
          <p:spPr>
            <a:xfrm flipH="1" rot="10800000">
              <a:off x="1185875" y="4705475"/>
              <a:ext cx="1028700" cy="23700"/>
            </a:xfrm>
            <a:prstGeom prst="straightConnector1">
              <a:avLst/>
            </a:prstGeom>
            <a:noFill/>
            <a:ln cap="flat" cmpd="sng" w="19050">
              <a:solidFill>
                <a:srgbClr val="9FC5E8"/>
              </a:solidFill>
              <a:prstDash val="solid"/>
              <a:round/>
              <a:headEnd len="med" w="med" type="none"/>
              <a:tailEnd len="med" w="med" type="stealth"/>
            </a:ln>
          </p:spPr>
        </p:cxnSp>
      </p:grpSp>
      <p:sp>
        <p:nvSpPr>
          <p:cNvPr id="265" name="Google Shape;265;gc1d46c2774_0_118"/>
          <p:cNvSpPr txBox="1"/>
          <p:nvPr>
            <p:ph type="title"/>
          </p:nvPr>
        </p:nvSpPr>
        <p:spPr>
          <a:xfrm>
            <a:off x="409575" y="76200"/>
            <a:ext cx="8229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lang="en-US" sz="2000">
                <a:latin typeface="Times New Roman"/>
                <a:ea typeface="Times New Roman"/>
                <a:cs typeface="Times New Roman"/>
                <a:sym typeface="Times New Roman"/>
              </a:rPr>
              <a:t>Architecture Diagram </a:t>
            </a:r>
            <a:r>
              <a:rPr b="1" lang="en-US" sz="2000">
                <a:latin typeface="Times New Roman"/>
                <a:ea typeface="Times New Roman"/>
                <a:cs typeface="Times New Roman"/>
                <a:sym typeface="Times New Roman"/>
              </a:rPr>
              <a:t>-</a:t>
            </a:r>
            <a:r>
              <a:rPr b="1" lang="en-US" sz="2000">
                <a:latin typeface="Times New Roman"/>
                <a:ea typeface="Times New Roman"/>
                <a:cs typeface="Times New Roman"/>
                <a:sym typeface="Times New Roman"/>
              </a:rPr>
              <a:t> Crop Recommendation Approach 1</a:t>
            </a:r>
            <a:endParaRPr b="1" sz="20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c21a421b13_0_213"/>
          <p:cNvSpPr txBox="1"/>
          <p:nvPr>
            <p:ph idx="12" type="sldNum"/>
          </p:nvPr>
        </p:nvSpPr>
        <p:spPr>
          <a:xfrm>
            <a:off x="6553200" y="635636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72" name="Google Shape;272;gc21a421b13_0_213"/>
          <p:cNvPicPr preferRelativeResize="0"/>
          <p:nvPr/>
        </p:nvPicPr>
        <p:blipFill>
          <a:blip r:embed="rId3">
            <a:alphaModFix/>
          </a:blip>
          <a:stretch>
            <a:fillRect/>
          </a:stretch>
        </p:blipFill>
        <p:spPr>
          <a:xfrm>
            <a:off x="1061875" y="494725"/>
            <a:ext cx="7139150" cy="2334200"/>
          </a:xfrm>
          <a:prstGeom prst="rect">
            <a:avLst/>
          </a:prstGeom>
          <a:noFill/>
          <a:ln>
            <a:noFill/>
          </a:ln>
        </p:spPr>
      </p:pic>
      <p:pic>
        <p:nvPicPr>
          <p:cNvPr id="273" name="Google Shape;273;gc21a421b13_0_213"/>
          <p:cNvPicPr preferRelativeResize="0"/>
          <p:nvPr/>
        </p:nvPicPr>
        <p:blipFill>
          <a:blip r:embed="rId4">
            <a:alphaModFix/>
          </a:blip>
          <a:stretch>
            <a:fillRect/>
          </a:stretch>
        </p:blipFill>
        <p:spPr>
          <a:xfrm>
            <a:off x="1061875" y="3171825"/>
            <a:ext cx="7139150" cy="3686175"/>
          </a:xfrm>
          <a:prstGeom prst="rect">
            <a:avLst/>
          </a:prstGeom>
          <a:noFill/>
          <a:ln>
            <a:noFill/>
          </a:ln>
        </p:spPr>
      </p:pic>
      <p:sp>
        <p:nvSpPr>
          <p:cNvPr id="274" name="Google Shape;274;gc21a421b13_0_213"/>
          <p:cNvSpPr txBox="1"/>
          <p:nvPr>
            <p:ph type="title"/>
          </p:nvPr>
        </p:nvSpPr>
        <p:spPr>
          <a:xfrm>
            <a:off x="304800" y="76200"/>
            <a:ext cx="8229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lang="en-US" sz="2000">
                <a:latin typeface="Times New Roman"/>
                <a:ea typeface="Times New Roman"/>
                <a:cs typeface="Times New Roman"/>
                <a:sym typeface="Times New Roman"/>
              </a:rPr>
              <a:t>Architecture Diagram </a:t>
            </a:r>
            <a:r>
              <a:rPr b="1" lang="en-US" sz="2000">
                <a:latin typeface="Times New Roman"/>
                <a:ea typeface="Times New Roman"/>
                <a:cs typeface="Times New Roman"/>
                <a:sym typeface="Times New Roman"/>
              </a:rPr>
              <a:t>-</a:t>
            </a:r>
            <a:r>
              <a:rPr b="1" lang="en-US" sz="2000">
                <a:latin typeface="Times New Roman"/>
                <a:ea typeface="Times New Roman"/>
                <a:cs typeface="Times New Roman"/>
                <a:sym typeface="Times New Roman"/>
              </a:rPr>
              <a:t> Crop Recommendation Approach 2</a:t>
            </a:r>
            <a:endParaRPr b="1" sz="2000">
              <a:latin typeface="Times New Roman"/>
              <a:ea typeface="Times New Roman"/>
              <a:cs typeface="Times New Roman"/>
              <a:sym typeface="Times New Roman"/>
            </a:endParaRPr>
          </a:p>
        </p:txBody>
      </p:sp>
      <p:sp>
        <p:nvSpPr>
          <p:cNvPr id="275" name="Google Shape;275;gc21a421b13_0_213"/>
          <p:cNvSpPr txBox="1"/>
          <p:nvPr>
            <p:ph type="title"/>
          </p:nvPr>
        </p:nvSpPr>
        <p:spPr>
          <a:xfrm>
            <a:off x="457200" y="2800350"/>
            <a:ext cx="8229600" cy="524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lang="en-US" sz="2000">
                <a:latin typeface="Times New Roman"/>
                <a:ea typeface="Times New Roman"/>
                <a:cs typeface="Times New Roman"/>
                <a:sym typeface="Times New Roman"/>
              </a:rPr>
              <a:t>Architecture Diagram </a:t>
            </a:r>
            <a:r>
              <a:rPr b="1" lang="en-US" sz="2000">
                <a:latin typeface="Times New Roman"/>
                <a:ea typeface="Times New Roman"/>
                <a:cs typeface="Times New Roman"/>
                <a:sym typeface="Times New Roman"/>
              </a:rPr>
              <a:t>-</a:t>
            </a:r>
            <a:r>
              <a:rPr b="1" lang="en-US" sz="2000">
                <a:latin typeface="Times New Roman"/>
                <a:ea typeface="Times New Roman"/>
                <a:cs typeface="Times New Roman"/>
                <a:sym typeface="Times New Roman"/>
              </a:rPr>
              <a:t> Crop Production</a:t>
            </a:r>
            <a:endParaRPr b="1" sz="2000">
              <a:latin typeface="Times New Roman"/>
              <a:ea typeface="Times New Roman"/>
              <a:cs typeface="Times New Roman"/>
              <a:sym typeface="Times New Roman"/>
            </a:endParaRPr>
          </a:p>
        </p:txBody>
      </p:sp>
      <p:cxnSp>
        <p:nvCxnSpPr>
          <p:cNvPr id="276" name="Google Shape;276;gc21a421b13_0_213"/>
          <p:cNvCxnSpPr>
            <a:stCxn id="272" idx="3"/>
            <a:endCxn id="272" idx="3"/>
          </p:cNvCxnSpPr>
          <p:nvPr/>
        </p:nvCxnSpPr>
        <p:spPr>
          <a:xfrm>
            <a:off x="8201025" y="1661825"/>
            <a:ext cx="0" cy="0"/>
          </a:xfrm>
          <a:prstGeom prst="straightConnector1">
            <a:avLst/>
          </a:prstGeom>
          <a:noFill/>
          <a:ln cap="flat" cmpd="sng" w="9525">
            <a:solidFill>
              <a:schemeClr val="dk2"/>
            </a:solidFill>
            <a:prstDash val="solid"/>
            <a:round/>
            <a:headEnd len="med" w="med" type="none"/>
            <a:tailEnd len="med" w="med" type="none"/>
          </a:ln>
        </p:spPr>
      </p:cxnSp>
      <p:grpSp>
        <p:nvGrpSpPr>
          <p:cNvPr id="277" name="Google Shape;277;gc21a421b13_0_213"/>
          <p:cNvGrpSpPr/>
          <p:nvPr/>
        </p:nvGrpSpPr>
        <p:grpSpPr>
          <a:xfrm>
            <a:off x="1900125" y="1657325"/>
            <a:ext cx="6301100" cy="2043000"/>
            <a:chOff x="1900125" y="1657325"/>
            <a:chExt cx="6301100" cy="2043000"/>
          </a:xfrm>
        </p:grpSpPr>
        <p:cxnSp>
          <p:nvCxnSpPr>
            <p:cNvPr id="278" name="Google Shape;278;gc21a421b13_0_213"/>
            <p:cNvCxnSpPr>
              <a:stCxn id="272" idx="3"/>
            </p:cNvCxnSpPr>
            <p:nvPr/>
          </p:nvCxnSpPr>
          <p:spPr>
            <a:xfrm rot="10800000">
              <a:off x="7901025" y="1657325"/>
              <a:ext cx="300000" cy="4500"/>
            </a:xfrm>
            <a:prstGeom prst="straightConnector1">
              <a:avLst/>
            </a:prstGeom>
            <a:noFill/>
            <a:ln cap="flat" cmpd="sng" w="19050">
              <a:solidFill>
                <a:srgbClr val="9FC5E8"/>
              </a:solidFill>
              <a:prstDash val="solid"/>
              <a:round/>
              <a:headEnd len="med" w="med" type="none"/>
              <a:tailEnd len="med" w="med" type="none"/>
            </a:ln>
          </p:spPr>
        </p:cxnSp>
        <p:cxnSp>
          <p:nvCxnSpPr>
            <p:cNvPr id="279" name="Google Shape;279;gc21a421b13_0_213"/>
            <p:cNvCxnSpPr>
              <a:stCxn id="272" idx="3"/>
            </p:cNvCxnSpPr>
            <p:nvPr/>
          </p:nvCxnSpPr>
          <p:spPr>
            <a:xfrm flipH="1">
              <a:off x="8186625" y="1661825"/>
              <a:ext cx="14400" cy="1167000"/>
            </a:xfrm>
            <a:prstGeom prst="straightConnector1">
              <a:avLst/>
            </a:prstGeom>
            <a:noFill/>
            <a:ln cap="flat" cmpd="sng" w="19050">
              <a:solidFill>
                <a:srgbClr val="9FC5E8"/>
              </a:solidFill>
              <a:prstDash val="solid"/>
              <a:round/>
              <a:headEnd len="med" w="med" type="none"/>
              <a:tailEnd len="med" w="med" type="none"/>
            </a:ln>
          </p:spPr>
        </p:cxnSp>
        <p:cxnSp>
          <p:nvCxnSpPr>
            <p:cNvPr id="280" name="Google Shape;280;gc21a421b13_0_213"/>
            <p:cNvCxnSpPr/>
            <p:nvPr/>
          </p:nvCxnSpPr>
          <p:spPr>
            <a:xfrm flipH="1" rot="10800000">
              <a:off x="1928825" y="2821625"/>
              <a:ext cx="6272400" cy="21600"/>
            </a:xfrm>
            <a:prstGeom prst="straightConnector1">
              <a:avLst/>
            </a:prstGeom>
            <a:noFill/>
            <a:ln cap="flat" cmpd="sng" w="19050">
              <a:solidFill>
                <a:srgbClr val="9FC5E8"/>
              </a:solidFill>
              <a:prstDash val="solid"/>
              <a:round/>
              <a:headEnd len="med" w="med" type="none"/>
              <a:tailEnd len="med" w="med" type="none"/>
            </a:ln>
          </p:spPr>
        </p:cxnSp>
        <p:cxnSp>
          <p:nvCxnSpPr>
            <p:cNvPr id="281" name="Google Shape;281;gc21a421b13_0_213"/>
            <p:cNvCxnSpPr/>
            <p:nvPr/>
          </p:nvCxnSpPr>
          <p:spPr>
            <a:xfrm flipH="1">
              <a:off x="1900125" y="2843225"/>
              <a:ext cx="14400" cy="857100"/>
            </a:xfrm>
            <a:prstGeom prst="straightConnector1">
              <a:avLst/>
            </a:prstGeom>
            <a:noFill/>
            <a:ln cap="flat" cmpd="sng" w="19050">
              <a:solidFill>
                <a:srgbClr val="9FC5E8"/>
              </a:solidFill>
              <a:prstDash val="solid"/>
              <a:round/>
              <a:headEnd len="med" w="med" type="none"/>
              <a:tailEnd len="med" w="med" type="stealth"/>
            </a:ln>
          </p:spPr>
        </p:cxnSp>
      </p:grpSp>
      <p:pic>
        <p:nvPicPr>
          <p:cNvPr descr="L1.png" id="282" name="Google Shape;282;gc21a421b13_0_213"/>
          <p:cNvPicPr preferRelativeResize="0"/>
          <p:nvPr/>
        </p:nvPicPr>
        <p:blipFill rotWithShape="1">
          <a:blip r:embed="rId5">
            <a:alphaModFix/>
          </a:blip>
          <a:srcRect b="0" l="0" r="0" t="0"/>
          <a:stretch/>
        </p:blipFill>
        <p:spPr>
          <a:xfrm>
            <a:off x="7924630" y="0"/>
            <a:ext cx="1219370" cy="905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c21a421b13_0_95"/>
          <p:cNvSpPr txBox="1"/>
          <p:nvPr>
            <p:ph idx="12" type="sldNum"/>
          </p:nvPr>
        </p:nvSpPr>
        <p:spPr>
          <a:xfrm>
            <a:off x="6553200" y="635636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89" name="Google Shape;289;gc21a421b13_0_95"/>
          <p:cNvSpPr txBox="1"/>
          <p:nvPr/>
        </p:nvSpPr>
        <p:spPr>
          <a:xfrm>
            <a:off x="457250" y="415425"/>
            <a:ext cx="6302700" cy="59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300">
                <a:latin typeface="Montserrat"/>
                <a:ea typeface="Montserrat"/>
                <a:cs typeface="Montserrat"/>
                <a:sym typeface="Montserrat"/>
              </a:rPr>
              <a:t>CROP - WEED DETECTION</a:t>
            </a:r>
            <a:endParaRPr b="1" sz="2300">
              <a:latin typeface="Montserrat"/>
              <a:ea typeface="Montserrat"/>
              <a:cs typeface="Montserrat"/>
              <a:sym typeface="Montserrat"/>
            </a:endParaRPr>
          </a:p>
        </p:txBody>
      </p:sp>
      <p:pic>
        <p:nvPicPr>
          <p:cNvPr id="290" name="Google Shape;290;gc21a421b13_0_95"/>
          <p:cNvPicPr preferRelativeResize="0"/>
          <p:nvPr/>
        </p:nvPicPr>
        <p:blipFill rotWithShape="1">
          <a:blip r:embed="rId3">
            <a:alphaModFix/>
          </a:blip>
          <a:srcRect b="0" l="2143" r="0" t="0"/>
          <a:stretch/>
        </p:blipFill>
        <p:spPr>
          <a:xfrm>
            <a:off x="6815150" y="152400"/>
            <a:ext cx="2328850" cy="2174100"/>
          </a:xfrm>
          <a:prstGeom prst="rect">
            <a:avLst/>
          </a:prstGeom>
          <a:noFill/>
          <a:ln>
            <a:noFill/>
          </a:ln>
        </p:spPr>
      </p:pic>
      <p:pic>
        <p:nvPicPr>
          <p:cNvPr id="291" name="Google Shape;291;gc21a421b13_0_95"/>
          <p:cNvPicPr preferRelativeResize="0"/>
          <p:nvPr/>
        </p:nvPicPr>
        <p:blipFill rotWithShape="1">
          <a:blip r:embed="rId4">
            <a:alphaModFix/>
          </a:blip>
          <a:srcRect b="0" l="2884" r="0" t="2742"/>
          <a:stretch/>
        </p:blipFill>
        <p:spPr>
          <a:xfrm>
            <a:off x="6815150" y="2326500"/>
            <a:ext cx="2328850" cy="2114550"/>
          </a:xfrm>
          <a:prstGeom prst="rect">
            <a:avLst/>
          </a:prstGeom>
          <a:noFill/>
          <a:ln>
            <a:noFill/>
          </a:ln>
        </p:spPr>
      </p:pic>
      <p:pic>
        <p:nvPicPr>
          <p:cNvPr id="292" name="Google Shape;292;gc21a421b13_0_95"/>
          <p:cNvPicPr preferRelativeResize="0"/>
          <p:nvPr/>
        </p:nvPicPr>
        <p:blipFill rotWithShape="1">
          <a:blip r:embed="rId5">
            <a:alphaModFix/>
          </a:blip>
          <a:srcRect b="0" l="0" r="0" t="3147"/>
          <a:stretch/>
        </p:blipFill>
        <p:spPr>
          <a:xfrm>
            <a:off x="6759850" y="4531500"/>
            <a:ext cx="2384150" cy="2174100"/>
          </a:xfrm>
          <a:prstGeom prst="rect">
            <a:avLst/>
          </a:prstGeom>
          <a:noFill/>
          <a:ln>
            <a:noFill/>
          </a:ln>
        </p:spPr>
      </p:pic>
      <p:sp>
        <p:nvSpPr>
          <p:cNvPr id="293" name="Google Shape;293;gc21a421b13_0_95"/>
          <p:cNvSpPr txBox="1"/>
          <p:nvPr>
            <p:ph idx="1" type="body"/>
          </p:nvPr>
        </p:nvSpPr>
        <p:spPr>
          <a:xfrm>
            <a:off x="457250" y="1074200"/>
            <a:ext cx="6179400" cy="5358300"/>
          </a:xfrm>
          <a:prstGeom prst="rect">
            <a:avLst/>
          </a:prstGeom>
        </p:spPr>
        <p:txBody>
          <a:bodyPr anchorCtr="0" anchor="t" bIns="45700" lIns="91425" spcFirstLastPara="1" rIns="91425" wrap="square" tIns="45700">
            <a:noAutofit/>
          </a:bodyPr>
          <a:lstStyle/>
          <a:p>
            <a:pPr indent="-323850" lvl="0" marL="457200" rtl="0" algn="just">
              <a:lnSpc>
                <a:spcPct val="115000"/>
              </a:lnSpc>
              <a:spcBef>
                <a:spcPts val="0"/>
              </a:spcBef>
              <a:spcAft>
                <a:spcPts val="0"/>
              </a:spcAft>
              <a:buSzPts val="1500"/>
              <a:buFont typeface="Merriweather Light"/>
              <a:buChar char="❖"/>
            </a:pPr>
            <a:r>
              <a:rPr lang="en-US" sz="1500">
                <a:latin typeface="Merriweather Black"/>
                <a:ea typeface="Merriweather Black"/>
                <a:cs typeface="Merriweather Black"/>
                <a:sym typeface="Merriweather Black"/>
              </a:rPr>
              <a:t>Weed detection</a:t>
            </a:r>
            <a:r>
              <a:rPr lang="en-US" sz="1500">
                <a:latin typeface="Merriweather Light"/>
                <a:ea typeface="Merriweather Light"/>
                <a:cs typeface="Merriweather Light"/>
                <a:sym typeface="Merriweather Light"/>
              </a:rPr>
              <a:t> is very much helpful for farmers for boosting their annual production. </a:t>
            </a:r>
            <a:endParaRPr sz="1500">
              <a:latin typeface="Merriweather Light"/>
              <a:ea typeface="Merriweather Light"/>
              <a:cs typeface="Merriweather Light"/>
              <a:sym typeface="Merriweather Light"/>
            </a:endParaRPr>
          </a:p>
          <a:p>
            <a:pPr indent="-323850" lvl="0" marL="457200" rtl="0" algn="just">
              <a:lnSpc>
                <a:spcPct val="115000"/>
              </a:lnSpc>
              <a:spcBef>
                <a:spcPts val="1000"/>
              </a:spcBef>
              <a:spcAft>
                <a:spcPts val="0"/>
              </a:spcAft>
              <a:buSzPts val="1500"/>
              <a:buFont typeface="Merriweather Light"/>
              <a:buChar char="❖"/>
            </a:pPr>
            <a:r>
              <a:rPr lang="en-US" sz="1500">
                <a:latin typeface="Merriweather Light"/>
                <a:ea typeface="Merriweather Light"/>
                <a:cs typeface="Merriweather Light"/>
                <a:sym typeface="Merriweather Light"/>
              </a:rPr>
              <a:t>In this project, we use</a:t>
            </a:r>
            <a:r>
              <a:rPr b="1" lang="en-US" sz="1500">
                <a:latin typeface="Merriweather"/>
                <a:ea typeface="Merriweather"/>
                <a:cs typeface="Merriweather"/>
                <a:sym typeface="Merriweather"/>
              </a:rPr>
              <a:t> OpenCV image processing</a:t>
            </a:r>
            <a:r>
              <a:rPr lang="en-US" sz="1500">
                <a:latin typeface="Merriweather Light"/>
                <a:ea typeface="Merriweather Light"/>
                <a:cs typeface="Merriweather Light"/>
                <a:sym typeface="Merriweather Light"/>
              </a:rPr>
              <a:t> techniques which does the following operations,</a:t>
            </a:r>
            <a:endParaRPr sz="1500">
              <a:latin typeface="Merriweather Light"/>
              <a:ea typeface="Merriweather Light"/>
              <a:cs typeface="Merriweather Light"/>
              <a:sym typeface="Merriweather Light"/>
            </a:endParaRPr>
          </a:p>
          <a:p>
            <a:pPr indent="0" lvl="0" marL="457200" rtl="0" algn="just">
              <a:lnSpc>
                <a:spcPct val="115000"/>
              </a:lnSpc>
              <a:spcBef>
                <a:spcPts val="1000"/>
              </a:spcBef>
              <a:spcAft>
                <a:spcPts val="0"/>
              </a:spcAft>
              <a:buNone/>
            </a:pPr>
            <a:r>
              <a:t/>
            </a:r>
            <a:endParaRPr sz="1500">
              <a:latin typeface="Merriweather Black"/>
              <a:ea typeface="Merriweather Black"/>
              <a:cs typeface="Merriweather Black"/>
              <a:sym typeface="Merriweather Black"/>
            </a:endParaRPr>
          </a:p>
          <a:p>
            <a:pPr indent="0" lvl="0" marL="457200" rtl="0" algn="just">
              <a:lnSpc>
                <a:spcPct val="115000"/>
              </a:lnSpc>
              <a:spcBef>
                <a:spcPts val="1000"/>
              </a:spcBef>
              <a:spcAft>
                <a:spcPts val="0"/>
              </a:spcAft>
              <a:buNone/>
            </a:pPr>
            <a:r>
              <a:t/>
            </a:r>
            <a:endParaRPr sz="1500">
              <a:latin typeface="Merriweather Black"/>
              <a:ea typeface="Merriweather Black"/>
              <a:cs typeface="Merriweather Black"/>
              <a:sym typeface="Merriweather Black"/>
            </a:endParaRPr>
          </a:p>
          <a:p>
            <a:pPr indent="0" lvl="0" marL="457200" rtl="0" algn="just">
              <a:lnSpc>
                <a:spcPct val="115000"/>
              </a:lnSpc>
              <a:spcBef>
                <a:spcPts val="1000"/>
              </a:spcBef>
              <a:spcAft>
                <a:spcPts val="0"/>
              </a:spcAft>
              <a:buNone/>
            </a:pPr>
            <a:r>
              <a:t/>
            </a:r>
            <a:endParaRPr sz="1500">
              <a:latin typeface="Merriweather Black"/>
              <a:ea typeface="Merriweather Black"/>
              <a:cs typeface="Merriweather Black"/>
              <a:sym typeface="Merriweather Black"/>
            </a:endParaRPr>
          </a:p>
          <a:p>
            <a:pPr indent="0" lvl="0" marL="457200" rtl="0" algn="just">
              <a:lnSpc>
                <a:spcPct val="115000"/>
              </a:lnSpc>
              <a:spcBef>
                <a:spcPts val="1000"/>
              </a:spcBef>
              <a:spcAft>
                <a:spcPts val="0"/>
              </a:spcAft>
              <a:buNone/>
            </a:pPr>
            <a:r>
              <a:t/>
            </a:r>
            <a:endParaRPr sz="1500">
              <a:latin typeface="Merriweather Black"/>
              <a:ea typeface="Merriweather Black"/>
              <a:cs typeface="Merriweather Black"/>
              <a:sym typeface="Merriweather Black"/>
            </a:endParaRPr>
          </a:p>
          <a:p>
            <a:pPr indent="0" lvl="0" marL="457200" rtl="0" algn="just">
              <a:lnSpc>
                <a:spcPct val="115000"/>
              </a:lnSpc>
              <a:spcBef>
                <a:spcPts val="1000"/>
              </a:spcBef>
              <a:spcAft>
                <a:spcPts val="0"/>
              </a:spcAft>
              <a:buNone/>
            </a:pPr>
            <a:r>
              <a:t/>
            </a:r>
            <a:endParaRPr sz="1500">
              <a:latin typeface="Merriweather Black"/>
              <a:ea typeface="Merriweather Black"/>
              <a:cs typeface="Merriweather Black"/>
              <a:sym typeface="Merriweather Black"/>
            </a:endParaRPr>
          </a:p>
          <a:p>
            <a:pPr indent="0" lvl="0" marL="457200" rtl="0" algn="just">
              <a:lnSpc>
                <a:spcPct val="115000"/>
              </a:lnSpc>
              <a:spcBef>
                <a:spcPts val="1000"/>
              </a:spcBef>
              <a:spcAft>
                <a:spcPts val="0"/>
              </a:spcAft>
              <a:buNone/>
            </a:pPr>
            <a:r>
              <a:t/>
            </a:r>
            <a:endParaRPr sz="1500">
              <a:latin typeface="Merriweather Light"/>
              <a:ea typeface="Merriweather Light"/>
              <a:cs typeface="Merriweather Light"/>
              <a:sym typeface="Merriweather Light"/>
            </a:endParaRPr>
          </a:p>
          <a:p>
            <a:pPr indent="0" lvl="0" marL="457200" rtl="0" algn="just">
              <a:lnSpc>
                <a:spcPct val="115000"/>
              </a:lnSpc>
              <a:spcBef>
                <a:spcPts val="1000"/>
              </a:spcBef>
              <a:spcAft>
                <a:spcPts val="0"/>
              </a:spcAft>
              <a:buNone/>
            </a:pPr>
            <a:r>
              <a:t/>
            </a:r>
            <a:endParaRPr sz="1500">
              <a:latin typeface="Merriweather Light"/>
              <a:ea typeface="Merriweather Light"/>
              <a:cs typeface="Merriweather Light"/>
              <a:sym typeface="Merriweather Light"/>
            </a:endParaRPr>
          </a:p>
          <a:p>
            <a:pPr indent="0" lvl="0" marL="457200" rtl="0" algn="just">
              <a:lnSpc>
                <a:spcPct val="115000"/>
              </a:lnSpc>
              <a:spcBef>
                <a:spcPts val="1000"/>
              </a:spcBef>
              <a:spcAft>
                <a:spcPts val="0"/>
              </a:spcAft>
              <a:buNone/>
            </a:pPr>
            <a:r>
              <a:t/>
            </a:r>
            <a:endParaRPr sz="1500">
              <a:latin typeface="Merriweather Light"/>
              <a:ea typeface="Merriweather Light"/>
              <a:cs typeface="Merriweather Light"/>
              <a:sym typeface="Merriweather Light"/>
            </a:endParaRPr>
          </a:p>
          <a:p>
            <a:pPr indent="-323850" lvl="0" marL="457200" rtl="0" algn="just">
              <a:lnSpc>
                <a:spcPct val="115000"/>
              </a:lnSpc>
              <a:spcBef>
                <a:spcPts val="1000"/>
              </a:spcBef>
              <a:spcAft>
                <a:spcPts val="0"/>
              </a:spcAft>
              <a:buSzPts val="1500"/>
              <a:buChar char="❖"/>
            </a:pPr>
            <a:r>
              <a:rPr lang="en-US" sz="1500">
                <a:latin typeface="Merriweather Light"/>
                <a:ea typeface="Merriweather Light"/>
                <a:cs typeface="Merriweather Light"/>
                <a:sym typeface="Merriweather Light"/>
              </a:rPr>
              <a:t>Then we use a </a:t>
            </a:r>
            <a:r>
              <a:rPr lang="en-US" sz="1500">
                <a:latin typeface="Merriweather Black"/>
                <a:ea typeface="Merriweather Black"/>
                <a:cs typeface="Merriweather Black"/>
                <a:sym typeface="Merriweather Black"/>
              </a:rPr>
              <a:t>deep learning model</a:t>
            </a:r>
            <a:r>
              <a:rPr lang="en-US" sz="1500">
                <a:latin typeface="Merriweather Light"/>
                <a:ea typeface="Merriweather Light"/>
                <a:cs typeface="Merriweather Light"/>
                <a:sym typeface="Merriweather Light"/>
              </a:rPr>
              <a:t>, which has multiple layers to progressively extract </a:t>
            </a:r>
            <a:r>
              <a:rPr lang="en-US" sz="1500">
                <a:latin typeface="Merriweather Black"/>
                <a:ea typeface="Merriweather Black"/>
                <a:cs typeface="Merriweather Black"/>
                <a:sym typeface="Merriweather Black"/>
              </a:rPr>
              <a:t>high-level features</a:t>
            </a:r>
            <a:r>
              <a:rPr lang="en-US" sz="1500">
                <a:latin typeface="Merriweather Light"/>
                <a:ea typeface="Merriweather Light"/>
                <a:cs typeface="Merriweather Light"/>
                <a:sym typeface="Merriweather Light"/>
              </a:rPr>
              <a:t> from the input image, and using these features</a:t>
            </a:r>
            <a:r>
              <a:rPr lang="en-US" sz="1500">
                <a:latin typeface="Merriweather Black"/>
                <a:ea typeface="Merriweather Black"/>
                <a:cs typeface="Merriweather Black"/>
                <a:sym typeface="Merriweather Black"/>
              </a:rPr>
              <a:t> crop-weed classification </a:t>
            </a:r>
            <a:r>
              <a:rPr lang="en-US" sz="1500">
                <a:latin typeface="Merriweather Light"/>
                <a:ea typeface="Merriweather Light"/>
                <a:cs typeface="Merriweather Light"/>
                <a:sym typeface="Merriweather Light"/>
              </a:rPr>
              <a:t>is carried out.</a:t>
            </a:r>
            <a:endParaRPr sz="1500">
              <a:latin typeface="Merriweather Light"/>
              <a:ea typeface="Merriweather Light"/>
              <a:cs typeface="Merriweather Light"/>
              <a:sym typeface="Merriweather Light"/>
            </a:endParaRPr>
          </a:p>
          <a:p>
            <a:pPr indent="0" lvl="0" marL="0" rtl="0" algn="just">
              <a:lnSpc>
                <a:spcPct val="115000"/>
              </a:lnSpc>
              <a:spcBef>
                <a:spcPts val="1000"/>
              </a:spcBef>
              <a:spcAft>
                <a:spcPts val="0"/>
              </a:spcAft>
              <a:buClr>
                <a:schemeClr val="dk1"/>
              </a:buClr>
              <a:buSzPts val="1100"/>
              <a:buFont typeface="Arial"/>
              <a:buNone/>
            </a:pPr>
            <a:r>
              <a:t/>
            </a:r>
            <a:endParaRPr sz="1500">
              <a:latin typeface="Merriweather Light"/>
              <a:ea typeface="Merriweather Light"/>
              <a:cs typeface="Merriweather Light"/>
              <a:sym typeface="Merriweather Light"/>
            </a:endParaRPr>
          </a:p>
          <a:p>
            <a:pPr indent="0" lvl="0" marL="0" rtl="0" algn="just">
              <a:lnSpc>
                <a:spcPct val="115000"/>
              </a:lnSpc>
              <a:spcBef>
                <a:spcPts val="1000"/>
              </a:spcBef>
              <a:spcAft>
                <a:spcPts val="1000"/>
              </a:spcAft>
              <a:buNone/>
            </a:pPr>
            <a:r>
              <a:rPr lang="en-US" sz="1500">
                <a:latin typeface="Merriweather Light"/>
                <a:ea typeface="Merriweather Light"/>
                <a:cs typeface="Merriweather Light"/>
                <a:sym typeface="Merriweather Light"/>
              </a:rPr>
              <a:t> </a:t>
            </a:r>
            <a:endParaRPr sz="1500">
              <a:latin typeface="Merriweather Light"/>
              <a:ea typeface="Merriweather Light"/>
              <a:cs typeface="Merriweather Light"/>
              <a:sym typeface="Merriweather Light"/>
            </a:endParaRPr>
          </a:p>
        </p:txBody>
      </p:sp>
      <p:pic>
        <p:nvPicPr>
          <p:cNvPr id="294" name="Google Shape;294;gc21a421b13_0_95"/>
          <p:cNvPicPr preferRelativeResize="0"/>
          <p:nvPr/>
        </p:nvPicPr>
        <p:blipFill>
          <a:blip r:embed="rId6">
            <a:alphaModFix/>
          </a:blip>
          <a:stretch>
            <a:fillRect/>
          </a:stretch>
        </p:blipFill>
        <p:spPr>
          <a:xfrm>
            <a:off x="1465500" y="2409825"/>
            <a:ext cx="4006651" cy="2900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L1.png" id="299" name="Google Shape;299;gc1d46c2774_0_127"/>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300" name="Google Shape;300;gc1d46c2774_0_127"/>
          <p:cNvSpPr txBox="1"/>
          <p:nvPr>
            <p:ph type="title"/>
          </p:nvPr>
        </p:nvSpPr>
        <p:spPr>
          <a:xfrm>
            <a:off x="4275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950">
                <a:latin typeface="Times New Roman"/>
                <a:ea typeface="Times New Roman"/>
                <a:cs typeface="Times New Roman"/>
                <a:sym typeface="Times New Roman"/>
              </a:rPr>
              <a:t>Hardware and Software Requirements </a:t>
            </a:r>
            <a:endParaRPr sz="3950">
              <a:latin typeface="Times New Roman"/>
              <a:ea typeface="Times New Roman"/>
              <a:cs typeface="Times New Roman"/>
              <a:sym typeface="Times New Roman"/>
            </a:endParaRPr>
          </a:p>
        </p:txBody>
      </p:sp>
      <p:sp>
        <p:nvSpPr>
          <p:cNvPr id="301" name="Google Shape;301;gc1d46c2774_0_127"/>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302" name="Google Shape;302;gc1d46c2774_0_127"/>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303" name="Google Shape;303;gc1d46c2774_0_127"/>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
        <p:nvSpPr>
          <p:cNvPr id="304" name="Google Shape;304;gc1d46c2774_0_127"/>
          <p:cNvSpPr txBox="1"/>
          <p:nvPr>
            <p:ph idx="1" type="body"/>
          </p:nvPr>
        </p:nvSpPr>
        <p:spPr>
          <a:xfrm>
            <a:off x="457200" y="1376175"/>
            <a:ext cx="8504700" cy="4785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a:t>Software</a:t>
            </a:r>
            <a:endParaRPr/>
          </a:p>
          <a:p>
            <a:pPr indent="-330200" lvl="0" marL="914400" rtl="0" algn="l">
              <a:lnSpc>
                <a:spcPct val="115000"/>
              </a:lnSpc>
              <a:spcBef>
                <a:spcPts val="1000"/>
              </a:spcBef>
              <a:spcAft>
                <a:spcPts val="0"/>
              </a:spcAft>
              <a:buSzPts val="1600"/>
              <a:buFont typeface="Times New Roman"/>
              <a:buAutoNum type="arabicPeriod"/>
            </a:pPr>
            <a:r>
              <a:rPr lang="en-US" sz="2100">
                <a:latin typeface="Times New Roman"/>
                <a:ea typeface="Times New Roman"/>
                <a:cs typeface="Times New Roman"/>
                <a:sym typeface="Times New Roman"/>
              </a:rPr>
              <a:t>OpenCV</a:t>
            </a:r>
            <a:endParaRPr sz="2100">
              <a:latin typeface="Times New Roman"/>
              <a:ea typeface="Times New Roman"/>
              <a:cs typeface="Times New Roman"/>
              <a:sym typeface="Times New Roman"/>
            </a:endParaRPr>
          </a:p>
          <a:p>
            <a:pPr indent="-330200" lvl="0" marL="914400" rtl="0" algn="l">
              <a:lnSpc>
                <a:spcPct val="115000"/>
              </a:lnSpc>
              <a:spcBef>
                <a:spcPts val="0"/>
              </a:spcBef>
              <a:spcAft>
                <a:spcPts val="0"/>
              </a:spcAft>
              <a:buSzPts val="1600"/>
              <a:buFont typeface="Times New Roman"/>
              <a:buAutoNum type="arabicPeriod"/>
            </a:pPr>
            <a:r>
              <a:rPr lang="en-US" sz="2100">
                <a:latin typeface="Times New Roman"/>
                <a:ea typeface="Times New Roman"/>
                <a:cs typeface="Times New Roman"/>
                <a:sym typeface="Times New Roman"/>
              </a:rPr>
              <a:t>Keras</a:t>
            </a:r>
            <a:endParaRPr sz="2100">
              <a:latin typeface="Times New Roman"/>
              <a:ea typeface="Times New Roman"/>
              <a:cs typeface="Times New Roman"/>
              <a:sym typeface="Times New Roman"/>
            </a:endParaRPr>
          </a:p>
          <a:p>
            <a:pPr indent="-330200" lvl="0" marL="914400" rtl="0" algn="l">
              <a:lnSpc>
                <a:spcPct val="115000"/>
              </a:lnSpc>
              <a:spcBef>
                <a:spcPts val="0"/>
              </a:spcBef>
              <a:spcAft>
                <a:spcPts val="0"/>
              </a:spcAft>
              <a:buSzPts val="1600"/>
              <a:buFont typeface="Times New Roman"/>
              <a:buAutoNum type="arabicPeriod"/>
            </a:pPr>
            <a:r>
              <a:rPr lang="en-US" sz="2100">
                <a:latin typeface="Times New Roman"/>
                <a:ea typeface="Times New Roman"/>
                <a:cs typeface="Times New Roman"/>
                <a:sym typeface="Times New Roman"/>
              </a:rPr>
              <a:t>Scikit Learn</a:t>
            </a:r>
            <a:endParaRPr sz="2100">
              <a:latin typeface="Times New Roman"/>
              <a:ea typeface="Times New Roman"/>
              <a:cs typeface="Times New Roman"/>
              <a:sym typeface="Times New Roman"/>
            </a:endParaRPr>
          </a:p>
          <a:p>
            <a:pPr indent="-330200" lvl="0" marL="914400" rtl="0" algn="l">
              <a:lnSpc>
                <a:spcPct val="115000"/>
              </a:lnSpc>
              <a:spcBef>
                <a:spcPts val="0"/>
              </a:spcBef>
              <a:spcAft>
                <a:spcPts val="0"/>
              </a:spcAft>
              <a:buSzPts val="1600"/>
              <a:buFont typeface="Times New Roman"/>
              <a:buAutoNum type="arabicPeriod"/>
            </a:pPr>
            <a:r>
              <a:rPr lang="en-US" sz="2100">
                <a:latin typeface="Times New Roman"/>
                <a:ea typeface="Times New Roman"/>
                <a:cs typeface="Times New Roman"/>
                <a:sym typeface="Times New Roman"/>
              </a:rPr>
              <a:t>Flask</a:t>
            </a:r>
            <a:endParaRPr sz="2100">
              <a:latin typeface="Times New Roman"/>
              <a:ea typeface="Times New Roman"/>
              <a:cs typeface="Times New Roman"/>
              <a:sym typeface="Times New Roman"/>
            </a:endParaRPr>
          </a:p>
          <a:p>
            <a:pPr indent="-330200" lvl="0" marL="914400" rtl="0" algn="l">
              <a:lnSpc>
                <a:spcPct val="115000"/>
              </a:lnSpc>
              <a:spcBef>
                <a:spcPts val="0"/>
              </a:spcBef>
              <a:spcAft>
                <a:spcPts val="0"/>
              </a:spcAft>
              <a:buSzPts val="1600"/>
              <a:buAutoNum type="arabicPeriod"/>
            </a:pPr>
            <a:r>
              <a:rPr lang="en-US" sz="2100">
                <a:latin typeface="Times New Roman"/>
                <a:ea typeface="Times New Roman"/>
                <a:cs typeface="Times New Roman"/>
                <a:sym typeface="Times New Roman"/>
              </a:rPr>
              <a:t>Tools used - Jupyter NoteBook ( Anaconda ), VScode</a:t>
            </a:r>
            <a:r>
              <a:rPr lang="en-US" sz="2100"/>
              <a:t> </a:t>
            </a:r>
            <a:endParaRPr sz="2100"/>
          </a:p>
          <a:p>
            <a:pPr indent="0" lvl="0" marL="0" rtl="0" algn="l">
              <a:lnSpc>
                <a:spcPct val="100000"/>
              </a:lnSpc>
              <a:spcBef>
                <a:spcPts val="0"/>
              </a:spcBef>
              <a:spcAft>
                <a:spcPts val="0"/>
              </a:spcAft>
              <a:buNone/>
            </a:pPr>
            <a:r>
              <a:t/>
            </a:r>
            <a:endParaRPr sz="2100"/>
          </a:p>
          <a:p>
            <a:pPr indent="0" lvl="0" marL="0" rtl="0" algn="l">
              <a:spcBef>
                <a:spcPts val="0"/>
              </a:spcBef>
              <a:spcAft>
                <a:spcPts val="0"/>
              </a:spcAft>
              <a:buNone/>
            </a:pPr>
            <a:r>
              <a:rPr lang="en-US"/>
              <a:t>Hardware</a:t>
            </a:r>
            <a:endParaRPr sz="2100">
              <a:latin typeface="Times New Roman"/>
              <a:ea typeface="Times New Roman"/>
              <a:cs typeface="Times New Roman"/>
              <a:sym typeface="Times New Roman"/>
            </a:endParaRPr>
          </a:p>
          <a:p>
            <a:pPr indent="-330200" lvl="0" marL="914400" rtl="0" algn="l">
              <a:spcBef>
                <a:spcPts val="1000"/>
              </a:spcBef>
              <a:spcAft>
                <a:spcPts val="0"/>
              </a:spcAft>
              <a:buSzPts val="1600"/>
              <a:buFont typeface="Times New Roman"/>
              <a:buAutoNum type="arabicPeriod"/>
            </a:pPr>
            <a:r>
              <a:rPr lang="en-US" sz="2100">
                <a:latin typeface="Times New Roman"/>
                <a:ea typeface="Times New Roman"/>
                <a:cs typeface="Times New Roman"/>
                <a:sym typeface="Times New Roman"/>
              </a:rPr>
              <a:t>System - Intel Core i3 processor, 8GB RAM, </a:t>
            </a:r>
            <a:endParaRPr sz="2100">
              <a:latin typeface="Times New Roman"/>
              <a:ea typeface="Times New Roman"/>
              <a:cs typeface="Times New Roman"/>
              <a:sym typeface="Times New Roman"/>
            </a:endParaRPr>
          </a:p>
          <a:p>
            <a:pPr indent="0" lvl="0" marL="914400" rtl="0" algn="l">
              <a:spcBef>
                <a:spcPts val="0"/>
              </a:spcBef>
              <a:spcAft>
                <a:spcPts val="0"/>
              </a:spcAft>
              <a:buNone/>
            </a:pPr>
            <a:r>
              <a:rPr lang="en-US" sz="2100">
                <a:latin typeface="Times New Roman"/>
                <a:ea typeface="Times New Roman"/>
                <a:cs typeface="Times New Roman"/>
                <a:sym typeface="Times New Roman"/>
              </a:rPr>
              <a:t>1.10 GHz CPU speed</a:t>
            </a:r>
            <a:endParaRPr sz="2100">
              <a:latin typeface="Times New Roman"/>
              <a:ea typeface="Times New Roman"/>
              <a:cs typeface="Times New Roman"/>
              <a:sym typeface="Times New Roman"/>
            </a:endParaRPr>
          </a:p>
          <a:p>
            <a:pPr indent="-330200" lvl="0" marL="914400" rtl="0" algn="l">
              <a:spcBef>
                <a:spcPts val="0"/>
              </a:spcBef>
              <a:spcAft>
                <a:spcPts val="0"/>
              </a:spcAft>
              <a:buSzPts val="1600"/>
              <a:buFont typeface="Times New Roman"/>
              <a:buAutoNum type="arabicPeriod"/>
            </a:pPr>
            <a:r>
              <a:rPr lang="en-US" sz="2100">
                <a:latin typeface="Times New Roman"/>
                <a:ea typeface="Times New Roman"/>
                <a:cs typeface="Times New Roman"/>
                <a:sym typeface="Times New Roman"/>
              </a:rPr>
              <a:t>Camera - 12MP</a:t>
            </a:r>
            <a:endParaRPr sz="21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305" name="Google Shape;305;gc1d46c2774_0_127"/>
          <p:cNvPicPr preferRelativeResize="0"/>
          <p:nvPr/>
        </p:nvPicPr>
        <p:blipFill>
          <a:blip r:embed="rId4">
            <a:alphaModFix/>
          </a:blip>
          <a:stretch>
            <a:fillRect/>
          </a:stretch>
        </p:blipFill>
        <p:spPr>
          <a:xfrm>
            <a:off x="5155377" y="1534713"/>
            <a:ext cx="1529275" cy="855425"/>
          </a:xfrm>
          <a:prstGeom prst="rect">
            <a:avLst/>
          </a:prstGeom>
          <a:noFill/>
          <a:ln>
            <a:noFill/>
          </a:ln>
        </p:spPr>
      </p:pic>
      <p:pic>
        <p:nvPicPr>
          <p:cNvPr id="306" name="Google Shape;306;gc1d46c2774_0_127"/>
          <p:cNvPicPr preferRelativeResize="0"/>
          <p:nvPr/>
        </p:nvPicPr>
        <p:blipFill>
          <a:blip r:embed="rId5">
            <a:alphaModFix/>
          </a:blip>
          <a:stretch>
            <a:fillRect/>
          </a:stretch>
        </p:blipFill>
        <p:spPr>
          <a:xfrm>
            <a:off x="6913250" y="2114987"/>
            <a:ext cx="1697357" cy="914100"/>
          </a:xfrm>
          <a:prstGeom prst="rect">
            <a:avLst/>
          </a:prstGeom>
          <a:noFill/>
          <a:ln>
            <a:noFill/>
          </a:ln>
        </p:spPr>
      </p:pic>
      <p:pic>
        <p:nvPicPr>
          <p:cNvPr id="307" name="Google Shape;307;gc1d46c2774_0_127"/>
          <p:cNvPicPr preferRelativeResize="0"/>
          <p:nvPr/>
        </p:nvPicPr>
        <p:blipFill rotWithShape="1">
          <a:blip r:embed="rId6">
            <a:alphaModFix/>
          </a:blip>
          <a:srcRect b="0" l="0" r="9901" t="0"/>
          <a:stretch/>
        </p:blipFill>
        <p:spPr>
          <a:xfrm>
            <a:off x="6912434" y="3860275"/>
            <a:ext cx="1911091" cy="855400"/>
          </a:xfrm>
          <a:prstGeom prst="rect">
            <a:avLst/>
          </a:prstGeom>
          <a:noFill/>
          <a:ln>
            <a:noFill/>
          </a:ln>
        </p:spPr>
      </p:pic>
      <p:pic>
        <p:nvPicPr>
          <p:cNvPr id="308" name="Google Shape;308;gc1d46c2774_0_127"/>
          <p:cNvPicPr preferRelativeResize="0"/>
          <p:nvPr/>
        </p:nvPicPr>
        <p:blipFill rotWithShape="1">
          <a:blip r:embed="rId7">
            <a:alphaModFix/>
          </a:blip>
          <a:srcRect b="17498" l="0" r="0" t="0"/>
          <a:stretch/>
        </p:blipFill>
        <p:spPr>
          <a:xfrm>
            <a:off x="6791150" y="4911675"/>
            <a:ext cx="1612850" cy="147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c1d46c2774_0_140"/>
          <p:cNvSpPr txBox="1"/>
          <p:nvPr>
            <p:ph type="title"/>
          </p:nvPr>
        </p:nvSpPr>
        <p:spPr>
          <a:xfrm>
            <a:off x="457200" y="0"/>
            <a:ext cx="8229600" cy="144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latin typeface="Times New Roman"/>
                <a:ea typeface="Times New Roman"/>
                <a:cs typeface="Times New Roman"/>
                <a:sym typeface="Times New Roman"/>
              </a:rPr>
              <a:t>Work plan - Project Modules</a:t>
            </a:r>
            <a:endParaRPr sz="2700">
              <a:latin typeface="Times New Roman"/>
              <a:ea typeface="Times New Roman"/>
              <a:cs typeface="Times New Roman"/>
              <a:sym typeface="Times New Roman"/>
            </a:endParaRPr>
          </a:p>
        </p:txBody>
      </p:sp>
      <p:pic>
        <p:nvPicPr>
          <p:cNvPr descr="L1.png" id="314" name="Google Shape;314;gc1d46c2774_0_140"/>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315" name="Google Shape;315;gc1d46c2774_0_140"/>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316" name="Google Shape;316;gc1d46c2774_0_140"/>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317" name="Google Shape;317;gc1d46c2774_0_140"/>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
        <p:nvSpPr>
          <p:cNvPr id="318" name="Google Shape;318;gc1d46c2774_0_140"/>
          <p:cNvSpPr txBox="1"/>
          <p:nvPr>
            <p:ph idx="1" type="body"/>
          </p:nvPr>
        </p:nvSpPr>
        <p:spPr>
          <a:xfrm>
            <a:off x="457200" y="1447800"/>
            <a:ext cx="8229600" cy="4685100"/>
          </a:xfrm>
          <a:prstGeom prst="rect">
            <a:avLst/>
          </a:prstGeom>
          <a:noFill/>
          <a:ln>
            <a:noFill/>
          </a:ln>
        </p:spPr>
        <p:txBody>
          <a:bodyPr anchorCtr="0" anchor="t" bIns="45700" lIns="91425" spcFirstLastPara="1" rIns="91425" wrap="square" tIns="45700">
            <a:normAutofit/>
          </a:bodyPr>
          <a:lstStyle/>
          <a:p>
            <a:pPr indent="-368300" lvl="0" marL="914400" rtl="0" algn="just">
              <a:lnSpc>
                <a:spcPct val="150000"/>
              </a:lnSpc>
              <a:spcBef>
                <a:spcPts val="640"/>
              </a:spcBef>
              <a:spcAft>
                <a:spcPts val="0"/>
              </a:spcAft>
              <a:buSzPts val="2200"/>
              <a:buFont typeface="Times New Roman"/>
              <a:buChar char="●"/>
            </a:pPr>
            <a:r>
              <a:rPr b="1" lang="en-US" sz="2200">
                <a:latin typeface="Times New Roman"/>
                <a:ea typeface="Times New Roman"/>
                <a:cs typeface="Times New Roman"/>
                <a:sym typeface="Times New Roman"/>
              </a:rPr>
              <a:t>Module 1</a:t>
            </a:r>
            <a:endParaRPr b="1" sz="2200">
              <a:latin typeface="Times New Roman"/>
              <a:ea typeface="Times New Roman"/>
              <a:cs typeface="Times New Roman"/>
              <a:sym typeface="Times New Roman"/>
            </a:endParaRPr>
          </a:p>
          <a:p>
            <a:pPr indent="-368300" lvl="1" marL="1371600" rtl="0" algn="just">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Crop prediction training, modeling and testing.</a:t>
            </a:r>
            <a:endParaRPr sz="2200">
              <a:latin typeface="Times New Roman"/>
              <a:ea typeface="Times New Roman"/>
              <a:cs typeface="Times New Roman"/>
              <a:sym typeface="Times New Roman"/>
            </a:endParaRPr>
          </a:p>
          <a:p>
            <a:pPr indent="-368300" lvl="1" marL="1371600" rtl="0" algn="just">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Determining required NPK concentration of soil for the predicted crop.</a:t>
            </a:r>
            <a:endParaRPr sz="2200">
              <a:latin typeface="Times New Roman"/>
              <a:ea typeface="Times New Roman"/>
              <a:cs typeface="Times New Roman"/>
              <a:sym typeface="Times New Roman"/>
            </a:endParaRPr>
          </a:p>
          <a:p>
            <a:pPr indent="-368300" lvl="1" marL="1371600" rtl="0" algn="just">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Determining the most suitable fertilizer on lack of NPK.</a:t>
            </a:r>
            <a:endParaRPr sz="2200">
              <a:latin typeface="Times New Roman"/>
              <a:ea typeface="Times New Roman"/>
              <a:cs typeface="Times New Roman"/>
              <a:sym typeface="Times New Roman"/>
            </a:endParaRPr>
          </a:p>
          <a:p>
            <a:pPr indent="-368300" lvl="0" marL="914400" rtl="0" algn="just">
              <a:lnSpc>
                <a:spcPct val="150000"/>
              </a:lnSpc>
              <a:spcBef>
                <a:spcPts val="1000"/>
              </a:spcBef>
              <a:spcAft>
                <a:spcPts val="0"/>
              </a:spcAft>
              <a:buSzPts val="2200"/>
              <a:buFont typeface="Times New Roman"/>
              <a:buChar char="●"/>
            </a:pPr>
            <a:r>
              <a:rPr b="1" lang="en-US" sz="2200">
                <a:latin typeface="Times New Roman"/>
                <a:ea typeface="Times New Roman"/>
                <a:cs typeface="Times New Roman"/>
                <a:sym typeface="Times New Roman"/>
              </a:rPr>
              <a:t>Module 2</a:t>
            </a:r>
            <a:endParaRPr b="1" sz="2200">
              <a:latin typeface="Times New Roman"/>
              <a:ea typeface="Times New Roman"/>
              <a:cs typeface="Times New Roman"/>
              <a:sym typeface="Times New Roman"/>
            </a:endParaRPr>
          </a:p>
          <a:p>
            <a:pPr indent="-368300" lvl="1" marL="1371600" rtl="0" algn="just">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Weed detection algorithm - training and testing.</a:t>
            </a:r>
            <a:endParaRPr sz="2200">
              <a:latin typeface="Times New Roman"/>
              <a:ea typeface="Times New Roman"/>
              <a:cs typeface="Times New Roman"/>
              <a:sym typeface="Times New Roman"/>
            </a:endParaRPr>
          </a:p>
          <a:p>
            <a:pPr indent="-368300" lvl="0" marL="914400" rtl="0" algn="just">
              <a:lnSpc>
                <a:spcPct val="150000"/>
              </a:lnSpc>
              <a:spcBef>
                <a:spcPts val="1000"/>
              </a:spcBef>
              <a:spcAft>
                <a:spcPts val="0"/>
              </a:spcAft>
              <a:buSzPts val="2200"/>
              <a:buFont typeface="Times New Roman"/>
              <a:buChar char="●"/>
            </a:pPr>
            <a:r>
              <a:rPr b="1" lang="en-US" sz="2200">
                <a:latin typeface="Times New Roman"/>
                <a:ea typeface="Times New Roman"/>
                <a:cs typeface="Times New Roman"/>
                <a:sym typeface="Times New Roman"/>
              </a:rPr>
              <a:t>Module 3</a:t>
            </a:r>
            <a:endParaRPr b="1" sz="2200">
              <a:latin typeface="Times New Roman"/>
              <a:ea typeface="Times New Roman"/>
              <a:cs typeface="Times New Roman"/>
              <a:sym typeface="Times New Roman"/>
            </a:endParaRPr>
          </a:p>
          <a:p>
            <a:pPr indent="-368300" lvl="1" marL="1371600" rtl="0" algn="just">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Crop production algorithm</a:t>
            </a:r>
            <a:endParaRPr sz="22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c1d46c2774_0_156"/>
          <p:cNvSpPr txBox="1"/>
          <p:nvPr>
            <p:ph type="title"/>
          </p:nvPr>
        </p:nvSpPr>
        <p:spPr>
          <a:xfrm>
            <a:off x="457200" y="460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3959"/>
              <a:buFont typeface="Arial"/>
              <a:buNone/>
            </a:pPr>
            <a:r>
              <a:rPr lang="en-US" sz="3959">
                <a:solidFill>
                  <a:srgbClr val="000000"/>
                </a:solidFill>
                <a:latin typeface="Arial"/>
                <a:ea typeface="Arial"/>
                <a:cs typeface="Arial"/>
                <a:sym typeface="Arial"/>
              </a:rPr>
              <a:t>References</a:t>
            </a:r>
            <a:endParaRPr sz="2430">
              <a:solidFill>
                <a:srgbClr val="FF0000"/>
              </a:solidFill>
            </a:endParaRPr>
          </a:p>
        </p:txBody>
      </p:sp>
      <p:pic>
        <p:nvPicPr>
          <p:cNvPr descr="L1.png" id="324" name="Google Shape;324;gc1d46c2774_0_156"/>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325" name="Google Shape;325;gc1d46c2774_0_156"/>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326" name="Google Shape;326;gc1d46c2774_0_156"/>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327" name="Google Shape;327;gc1d46c2774_0_156"/>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
        <p:nvSpPr>
          <p:cNvPr id="328" name="Google Shape;328;gc1d46c2774_0_156"/>
          <p:cNvSpPr txBox="1"/>
          <p:nvPr/>
        </p:nvSpPr>
        <p:spPr>
          <a:xfrm>
            <a:off x="342300" y="1042350"/>
            <a:ext cx="8459400" cy="49821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Clr>
                <a:srgbClr val="000000"/>
              </a:buClr>
              <a:buSzPts val="1100"/>
              <a:buFont typeface="Arial"/>
              <a:buNone/>
            </a:pPr>
            <a:r>
              <a:rPr i="1" lang="en-US" sz="1500">
                <a:solidFill>
                  <a:srgbClr val="434343"/>
                </a:solidFill>
                <a:latin typeface="Times New Roman"/>
                <a:ea typeface="Times New Roman"/>
                <a:cs typeface="Times New Roman"/>
                <a:sym typeface="Times New Roman"/>
              </a:rPr>
              <a:t>[1] Z. Doshi, S. Nadkarni, R. Agrawal and N. Shah, "</a:t>
            </a:r>
            <a:r>
              <a:rPr i="1" lang="en-US" sz="1500">
                <a:solidFill>
                  <a:srgbClr val="434343"/>
                </a:solidFill>
                <a:latin typeface="Times New Roman"/>
                <a:ea typeface="Times New Roman"/>
                <a:cs typeface="Times New Roman"/>
                <a:sym typeface="Times New Roman"/>
              </a:rPr>
              <a:t>Agro</a:t>
            </a:r>
            <a:r>
              <a:rPr i="1" lang="en-US" sz="1500">
                <a:solidFill>
                  <a:srgbClr val="434343"/>
                </a:solidFill>
                <a:latin typeface="Times New Roman"/>
                <a:ea typeface="Times New Roman"/>
                <a:cs typeface="Times New Roman"/>
                <a:sym typeface="Times New Roman"/>
              </a:rPr>
              <a:t> Consultant: Intelligent Crop Recommendation System Using Machine Learning Algorithms," 2018 Fourth International Conference on Computing Communication Control and Automation (ICCUBEA), Pune, India, 2018, pp. 1-6, doi: 10.1109/ICCUBEA.2018.8697349.</a:t>
            </a:r>
            <a:endParaRPr i="1" sz="1500">
              <a:solidFill>
                <a:srgbClr val="434343"/>
              </a:solidFill>
              <a:latin typeface="Times New Roman"/>
              <a:ea typeface="Times New Roman"/>
              <a:cs typeface="Times New Roman"/>
              <a:sym typeface="Times New Roman"/>
            </a:endParaRPr>
          </a:p>
          <a:p>
            <a:pPr indent="457200" lvl="0" marL="0" rtl="0" algn="just">
              <a:spcBef>
                <a:spcPts val="1000"/>
              </a:spcBef>
              <a:spcAft>
                <a:spcPts val="0"/>
              </a:spcAft>
              <a:buNone/>
            </a:pPr>
            <a:r>
              <a:rPr i="1" lang="en-US" sz="1500">
                <a:solidFill>
                  <a:srgbClr val="434343"/>
                </a:solidFill>
                <a:latin typeface="Times New Roman"/>
                <a:ea typeface="Times New Roman"/>
                <a:cs typeface="Times New Roman"/>
                <a:sym typeface="Times New Roman"/>
              </a:rPr>
              <a:t>[2] Dr. A. K. Mariappan, Ms. C. Madhumitha, Ms. P. Nishitha, Ms. S. Nivedhitha, “Crop Recommendation System through Soil Analysis Using Classification in Machine Learning”, IJAST, vol. 29, no. 3, pp. 12738 - 12747, Mar. 2020.</a:t>
            </a:r>
            <a:endParaRPr i="1" sz="1500">
              <a:solidFill>
                <a:srgbClr val="434343"/>
              </a:solidFill>
              <a:latin typeface="Times New Roman"/>
              <a:ea typeface="Times New Roman"/>
              <a:cs typeface="Times New Roman"/>
              <a:sym typeface="Times New Roman"/>
            </a:endParaRPr>
          </a:p>
          <a:p>
            <a:pPr indent="457200" lvl="0" marL="0" rtl="0" algn="just">
              <a:spcBef>
                <a:spcPts val="1000"/>
              </a:spcBef>
              <a:spcAft>
                <a:spcPts val="0"/>
              </a:spcAft>
              <a:buClr>
                <a:schemeClr val="dk1"/>
              </a:buClr>
              <a:buSzPts val="1100"/>
              <a:buFont typeface="Arial"/>
              <a:buNone/>
            </a:pPr>
            <a:r>
              <a:rPr i="1" lang="en-US" sz="1500">
                <a:solidFill>
                  <a:srgbClr val="434343"/>
                </a:solidFill>
                <a:latin typeface="Times New Roman"/>
                <a:ea typeface="Times New Roman"/>
                <a:cs typeface="Times New Roman"/>
                <a:sym typeface="Times New Roman"/>
              </a:rPr>
              <a:t>[3] Mansi Shinde, Kimaya Ekbote, Sonali Ghorpade, Sanket Pawar, Shubhada Mone, “Crop Recommendation and Fertilizer Purchase System”, IJAST, vol. 7, no. 2, pp. 665-667, 2016.</a:t>
            </a:r>
            <a:endParaRPr i="1" sz="1500">
              <a:solidFill>
                <a:srgbClr val="434343"/>
              </a:solidFill>
              <a:latin typeface="Times New Roman"/>
              <a:ea typeface="Times New Roman"/>
              <a:cs typeface="Times New Roman"/>
              <a:sym typeface="Times New Roman"/>
            </a:endParaRPr>
          </a:p>
          <a:p>
            <a:pPr indent="457200" lvl="0" marL="0" rtl="0" algn="just">
              <a:spcBef>
                <a:spcPts val="1000"/>
              </a:spcBef>
              <a:spcAft>
                <a:spcPts val="0"/>
              </a:spcAft>
              <a:buNone/>
            </a:pPr>
            <a:r>
              <a:rPr i="1" lang="en-US" sz="1500">
                <a:solidFill>
                  <a:srgbClr val="434343"/>
                </a:solidFill>
                <a:latin typeface="Times New Roman"/>
                <a:ea typeface="Times New Roman"/>
                <a:cs typeface="Times New Roman"/>
                <a:sym typeface="Times New Roman"/>
              </a:rPr>
              <a:t>[4] Margesh M. Ambilwade, Aumkar A. Deshpande, Rucha K. Ugemuge, Pooja N. Vengurlekar “AGRI GRASS: Precision Farming for Weed Detection &amp; Control”, International Journal of Future Generation Communication and Networking Vol. 13, No. 3s, (2020), pp. 121–127.</a:t>
            </a:r>
            <a:endParaRPr i="1" sz="1500">
              <a:solidFill>
                <a:srgbClr val="434343"/>
              </a:solidFill>
              <a:latin typeface="Times New Roman"/>
              <a:ea typeface="Times New Roman"/>
              <a:cs typeface="Times New Roman"/>
              <a:sym typeface="Times New Roman"/>
            </a:endParaRPr>
          </a:p>
          <a:p>
            <a:pPr indent="457200" lvl="0" marL="0" rtl="0" algn="just">
              <a:spcBef>
                <a:spcPts val="1000"/>
              </a:spcBef>
              <a:spcAft>
                <a:spcPts val="0"/>
              </a:spcAft>
              <a:buNone/>
            </a:pPr>
            <a:r>
              <a:rPr i="1" lang="en-US" sz="1500">
                <a:solidFill>
                  <a:srgbClr val="434343"/>
                </a:solidFill>
                <a:latin typeface="Times New Roman"/>
                <a:ea typeface="Times New Roman"/>
                <a:cs typeface="Times New Roman"/>
                <a:sym typeface="Times New Roman"/>
              </a:rPr>
              <a:t>[5] R.Anirudh Reddy, G.Laasya, T.Sowmya, P.Sindhuja, Mudasar Basha, “Image Processing For Weed Detection”, International Journal of Engineering Technology, Management and Applied Sciences, April 2017, Volume 5, Issue 4, ISSN 2349-4476.</a:t>
            </a:r>
            <a:endParaRPr i="1" sz="1500">
              <a:solidFill>
                <a:srgbClr val="434343"/>
              </a:solidFill>
              <a:latin typeface="Times New Roman"/>
              <a:ea typeface="Times New Roman"/>
              <a:cs typeface="Times New Roman"/>
              <a:sym typeface="Times New Roman"/>
            </a:endParaRPr>
          </a:p>
          <a:p>
            <a:pPr indent="457200" lvl="0" marL="0" rtl="0" algn="just">
              <a:spcBef>
                <a:spcPts val="1000"/>
              </a:spcBef>
              <a:spcAft>
                <a:spcPts val="1000"/>
              </a:spcAft>
              <a:buNone/>
            </a:pPr>
            <a:r>
              <a:rPr i="1" lang="en-US" sz="1500">
                <a:solidFill>
                  <a:srgbClr val="434343"/>
                </a:solidFill>
                <a:latin typeface="Times New Roman"/>
                <a:ea typeface="Times New Roman"/>
                <a:cs typeface="Times New Roman"/>
                <a:sym typeface="Times New Roman"/>
              </a:rPr>
              <a:t>[6] Rohit Kumar Rajak, Ankit Pawar, Mitalee Pendke, Pooja Shinde, Suresh Rathod, Avinash Devare, ”Crop Recommendation System to Maximize Crop Yield using Machine Learning Technique”, International Research Journal of Engineering and Technology (IRJET), Volume: 04 Issue: 12 | Dec-2017.</a:t>
            </a:r>
            <a:endParaRPr i="1" sz="1500">
              <a:solidFill>
                <a:srgbClr val="434343"/>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380990" y="520267"/>
            <a:ext cx="8229600" cy="435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880"/>
              <a:buFont typeface="Times New Roman"/>
              <a:buNone/>
            </a:pPr>
            <a:r>
              <a:rPr b="1" lang="en-US" sz="2880">
                <a:latin typeface="Times New Roman"/>
                <a:ea typeface="Times New Roman"/>
                <a:cs typeface="Times New Roman"/>
                <a:sym typeface="Times New Roman"/>
              </a:rPr>
              <a:t>OUTLINE OF PRESENTATION</a:t>
            </a:r>
            <a:endParaRPr b="1" sz="2880">
              <a:latin typeface="Times New Roman"/>
              <a:ea typeface="Times New Roman"/>
              <a:cs typeface="Times New Roman"/>
              <a:sym typeface="Times New Roman"/>
            </a:endParaRPr>
          </a:p>
        </p:txBody>
      </p:sp>
      <p:sp>
        <p:nvSpPr>
          <p:cNvPr id="98" name="Google Shape;98;p2"/>
          <p:cNvSpPr txBox="1"/>
          <p:nvPr>
            <p:ph idx="1" type="body"/>
          </p:nvPr>
        </p:nvSpPr>
        <p:spPr>
          <a:xfrm>
            <a:off x="785825" y="1393450"/>
            <a:ext cx="7915200" cy="3621600"/>
          </a:xfrm>
          <a:prstGeom prst="rect">
            <a:avLst/>
          </a:prstGeom>
          <a:noFill/>
          <a:ln>
            <a:noFill/>
          </a:ln>
        </p:spPr>
        <p:txBody>
          <a:bodyPr anchorCtr="0" anchor="t" bIns="45700" lIns="91425" spcFirstLastPara="1" rIns="91425" wrap="square" tIns="45700">
            <a:noAutofit/>
          </a:bodyPr>
          <a:lstStyle/>
          <a:p>
            <a:pPr indent="-317500" lvl="0" marL="342900" rtl="0" algn="l">
              <a:lnSpc>
                <a:spcPct val="100000"/>
              </a:lnSpc>
              <a:spcBef>
                <a:spcPts val="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Objective</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Problem Statement</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Literature Survey</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Proposed System Methodology</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Overview of the project with block diagram</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Approximate Budget </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Work plan</a:t>
            </a:r>
            <a:endParaRPr sz="2400">
              <a:latin typeface="Times New Roman"/>
              <a:ea typeface="Times New Roman"/>
              <a:cs typeface="Times New Roman"/>
              <a:sym typeface="Times New Roman"/>
            </a:endParaRPr>
          </a:p>
          <a:p>
            <a:pPr indent="-317500" lvl="0" marL="342900" rtl="0" algn="l">
              <a:lnSpc>
                <a:spcPct val="100000"/>
              </a:lnSpc>
              <a:spcBef>
                <a:spcPts val="560"/>
              </a:spcBef>
              <a:spcAft>
                <a:spcPts val="0"/>
              </a:spcAft>
              <a:buClr>
                <a:schemeClr val="dk1"/>
              </a:buClr>
              <a:buSzPts val="2400"/>
              <a:buChar char="❖"/>
            </a:pPr>
            <a:r>
              <a:rPr lang="en-US" sz="2400">
                <a:solidFill>
                  <a:srgbClr val="000000"/>
                </a:solidFill>
                <a:latin typeface="Times New Roman"/>
                <a:ea typeface="Times New Roman"/>
                <a:cs typeface="Times New Roman"/>
                <a:sym typeface="Times New Roman"/>
              </a:rPr>
              <a:t>References</a:t>
            </a:r>
            <a:endParaRPr sz="2400">
              <a:solidFill>
                <a:srgbClr val="000000"/>
              </a:solidFill>
              <a:latin typeface="Times New Roman"/>
              <a:ea typeface="Times New Roman"/>
              <a:cs typeface="Times New Roman"/>
              <a:sym typeface="Times New Roman"/>
            </a:endParaRPr>
          </a:p>
        </p:txBody>
      </p:sp>
      <p:sp>
        <p:nvSpPr>
          <p:cNvPr id="99" name="Google Shape;99;p2"/>
          <p:cNvSpPr txBox="1"/>
          <p:nvPr>
            <p:ph idx="10" type="dt"/>
          </p:nvPr>
        </p:nvSpPr>
        <p:spPr>
          <a:xfrm>
            <a:off x="457200" y="6356360"/>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00" name="Google Shape;100;p2"/>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01" name="Google Shape;101;p2"/>
          <p:cNvSpPr txBox="1"/>
          <p:nvPr>
            <p:ph idx="12" type="sldNum"/>
          </p:nvPr>
        </p:nvSpPr>
        <p:spPr>
          <a:xfrm>
            <a:off x="6553200" y="635636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pic>
        <p:nvPicPr>
          <p:cNvPr descr="L1.png" id="102" name="Google Shape;102;p2"/>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c1d46c2774_0_165"/>
          <p:cNvSpPr txBox="1"/>
          <p:nvPr>
            <p:ph idx="1" type="body"/>
          </p:nvPr>
        </p:nvSpPr>
        <p:spPr>
          <a:xfrm>
            <a:off x="457200" y="477725"/>
            <a:ext cx="8229600" cy="53451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ABSTRACT SUBMITTED: </a:t>
            </a:r>
            <a:r>
              <a:rPr b="1" lang="en-US" sz="2200">
                <a:solidFill>
                  <a:srgbClr val="434343"/>
                </a:solidFill>
                <a:latin typeface="Times New Roman"/>
                <a:ea typeface="Times New Roman"/>
                <a:cs typeface="Times New Roman"/>
                <a:sym typeface="Times New Roman"/>
              </a:rPr>
              <a:t>YES</a:t>
            </a:r>
            <a:endParaRPr b="1" sz="22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BASE PAPER SUBMITTED: </a:t>
            </a:r>
            <a:r>
              <a:rPr b="1" lang="en-US" sz="2200">
                <a:solidFill>
                  <a:srgbClr val="434343"/>
                </a:solidFill>
                <a:latin typeface="Times New Roman"/>
                <a:ea typeface="Times New Roman"/>
                <a:cs typeface="Times New Roman"/>
                <a:sym typeface="Times New Roman"/>
              </a:rPr>
              <a:t>YES</a:t>
            </a:r>
            <a:endParaRPr sz="2600">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SDG : </a:t>
            </a:r>
            <a:r>
              <a:rPr b="1" lang="en-US" sz="2200">
                <a:solidFill>
                  <a:srgbClr val="434343"/>
                </a:solidFill>
                <a:latin typeface="Times New Roman"/>
                <a:ea typeface="Times New Roman"/>
                <a:cs typeface="Times New Roman"/>
                <a:sym typeface="Times New Roman"/>
              </a:rPr>
              <a:t>GOAL 2 - ZERO HUNGER</a:t>
            </a:r>
            <a:r>
              <a:rPr lang="en-US" sz="2200">
                <a:solidFill>
                  <a:srgbClr val="434343"/>
                </a:solidFill>
                <a:latin typeface="Times New Roman"/>
                <a:ea typeface="Times New Roman"/>
                <a:cs typeface="Times New Roman"/>
                <a:sym typeface="Times New Roman"/>
              </a:rPr>
              <a:t> - END HUNGER, ACHIEVE FOOD SECURITY AND IMPROVED NUTRITION AND PROMOTE SUSTAINABLE </a:t>
            </a:r>
            <a:r>
              <a:rPr b="1" lang="en-US" sz="2200">
                <a:solidFill>
                  <a:srgbClr val="434343"/>
                </a:solidFill>
                <a:latin typeface="Times New Roman"/>
                <a:ea typeface="Times New Roman"/>
                <a:cs typeface="Times New Roman"/>
                <a:sym typeface="Times New Roman"/>
              </a:rPr>
              <a:t>AGRICULTURE.</a:t>
            </a:r>
            <a:endParaRPr b="1" sz="22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DOMAIN: </a:t>
            </a:r>
            <a:r>
              <a:rPr b="1" lang="en-US" sz="2200">
                <a:solidFill>
                  <a:srgbClr val="434343"/>
                </a:solidFill>
                <a:latin typeface="Times New Roman"/>
                <a:ea typeface="Times New Roman"/>
                <a:cs typeface="Times New Roman"/>
                <a:sym typeface="Times New Roman"/>
              </a:rPr>
              <a:t>MACHINE LEARNING</a:t>
            </a:r>
            <a:endParaRPr b="1" sz="2200">
              <a:solidFill>
                <a:srgbClr val="434343"/>
              </a:solidFill>
              <a:latin typeface="Times New Roman"/>
              <a:ea typeface="Times New Roman"/>
              <a:cs typeface="Times New Roman"/>
              <a:sym typeface="Times New Roman"/>
            </a:endParaRPr>
          </a:p>
          <a:p>
            <a:pPr indent="-342900" lvl="0" marL="457200" rtl="0" algn="l">
              <a:lnSpc>
                <a:spcPct val="115000"/>
              </a:lnSpc>
              <a:spcBef>
                <a:spcPts val="1000"/>
              </a:spcBef>
              <a:spcAft>
                <a:spcPts val="0"/>
              </a:spcAft>
              <a:buClr>
                <a:srgbClr val="434343"/>
              </a:buClr>
              <a:buSzPts val="1800"/>
              <a:buFont typeface="Times New Roman"/>
              <a:buChar char="❖"/>
            </a:pPr>
            <a:r>
              <a:rPr lang="en-US" sz="2200">
                <a:solidFill>
                  <a:srgbClr val="434343"/>
                </a:solidFill>
                <a:latin typeface="Times New Roman"/>
                <a:ea typeface="Times New Roman"/>
                <a:cs typeface="Times New Roman"/>
                <a:sym typeface="Times New Roman"/>
              </a:rPr>
              <a:t>SOCIAL RELEVANT: </a:t>
            </a:r>
            <a:r>
              <a:rPr b="1" lang="en-US" sz="2200">
                <a:solidFill>
                  <a:srgbClr val="434343"/>
                </a:solidFill>
                <a:latin typeface="Times New Roman"/>
                <a:ea typeface="Times New Roman"/>
                <a:cs typeface="Times New Roman"/>
                <a:sym typeface="Times New Roman"/>
              </a:rPr>
              <a:t>YES</a:t>
            </a:r>
            <a:r>
              <a:rPr b="1" lang="en-US" sz="2400">
                <a:solidFill>
                  <a:srgbClr val="434343"/>
                </a:solidFill>
                <a:latin typeface="Times New Roman"/>
                <a:ea typeface="Times New Roman"/>
                <a:cs typeface="Times New Roman"/>
                <a:sym typeface="Times New Roman"/>
              </a:rPr>
              <a:t> </a:t>
            </a:r>
            <a:r>
              <a:rPr lang="en-US" sz="2200">
                <a:solidFill>
                  <a:srgbClr val="434343"/>
                </a:solidFill>
                <a:latin typeface="Times New Roman"/>
                <a:ea typeface="Times New Roman"/>
                <a:cs typeface="Times New Roman"/>
                <a:sym typeface="Times New Roman"/>
              </a:rPr>
              <a:t>( AGRICULTURE )</a:t>
            </a:r>
            <a:endParaRPr sz="30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PATENT: </a:t>
            </a:r>
            <a:r>
              <a:rPr b="1" lang="en-US" sz="2200">
                <a:solidFill>
                  <a:srgbClr val="434343"/>
                </a:solidFill>
                <a:latin typeface="Times New Roman"/>
                <a:ea typeface="Times New Roman"/>
                <a:cs typeface="Times New Roman"/>
                <a:sym typeface="Times New Roman"/>
              </a:rPr>
              <a:t>NO</a:t>
            </a:r>
            <a:endParaRPr b="1" sz="22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PUBLICATION DETAILS: </a:t>
            </a:r>
            <a:endParaRPr sz="22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COMPANY: </a:t>
            </a:r>
            <a:r>
              <a:rPr b="1" lang="en-US" sz="2200">
                <a:solidFill>
                  <a:srgbClr val="434343"/>
                </a:solidFill>
                <a:latin typeface="Times New Roman"/>
                <a:ea typeface="Times New Roman"/>
                <a:cs typeface="Times New Roman"/>
                <a:sym typeface="Times New Roman"/>
              </a:rPr>
              <a:t>NO</a:t>
            </a:r>
            <a:endParaRPr b="1" sz="2200">
              <a:solidFill>
                <a:srgbClr val="434343"/>
              </a:solidFill>
              <a:latin typeface="Times New Roman"/>
              <a:ea typeface="Times New Roman"/>
              <a:cs typeface="Times New Roman"/>
              <a:sym typeface="Times New Roman"/>
            </a:endParaRPr>
          </a:p>
          <a:p>
            <a:pPr indent="-368300" lvl="0" marL="457200" rtl="0" algn="l">
              <a:lnSpc>
                <a:spcPct val="115000"/>
              </a:lnSpc>
              <a:spcBef>
                <a:spcPts val="1000"/>
              </a:spcBef>
              <a:spcAft>
                <a:spcPts val="100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GOVERNMENT: </a:t>
            </a:r>
            <a:r>
              <a:rPr b="1" lang="en-US" sz="2200">
                <a:solidFill>
                  <a:srgbClr val="434343"/>
                </a:solidFill>
                <a:latin typeface="Times New Roman"/>
                <a:ea typeface="Times New Roman"/>
                <a:cs typeface="Times New Roman"/>
                <a:sym typeface="Times New Roman"/>
              </a:rPr>
              <a:t>NO </a:t>
            </a:r>
            <a:endParaRPr b="1" sz="2200">
              <a:solidFill>
                <a:srgbClr val="434343"/>
              </a:solidFill>
              <a:latin typeface="Times New Roman"/>
              <a:ea typeface="Times New Roman"/>
              <a:cs typeface="Times New Roman"/>
              <a:sym typeface="Times New Roman"/>
            </a:endParaRPr>
          </a:p>
        </p:txBody>
      </p:sp>
      <p:pic>
        <p:nvPicPr>
          <p:cNvPr descr="L1.png" id="334" name="Google Shape;334;gc1d46c2774_0_165"/>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335" name="Google Shape;335;gc1d46c2774_0_165"/>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336" name="Google Shape;336;gc1d46c2774_0_165"/>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337" name="Google Shape;337;gc1d46c2774_0_165"/>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c21a421b13_0_0"/>
          <p:cNvSpPr txBox="1"/>
          <p:nvPr>
            <p:ph idx="12" type="sldNum"/>
          </p:nvPr>
        </p:nvSpPr>
        <p:spPr>
          <a:xfrm>
            <a:off x="6553200" y="635636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44" name="Google Shape;344;gc21a421b13_0_0"/>
          <p:cNvPicPr preferRelativeResize="0"/>
          <p:nvPr/>
        </p:nvPicPr>
        <p:blipFill>
          <a:blip r:embed="rId3">
            <a:alphaModFix/>
          </a:blip>
          <a:stretch>
            <a:fillRect/>
          </a:stretch>
        </p:blipFill>
        <p:spPr>
          <a:xfrm>
            <a:off x="2396963" y="2068875"/>
            <a:ext cx="4350075" cy="1120875"/>
          </a:xfrm>
          <a:prstGeom prst="rect">
            <a:avLst/>
          </a:prstGeom>
          <a:noFill/>
          <a:ln>
            <a:noFill/>
          </a:ln>
          <a:effectLst>
            <a:reflection blurRad="0" dir="0" dist="0" endA="0" endPos="70000" fadeDir="5400012" kx="0" rotWithShape="0" algn="bl" stPos="0" sy="-100000" ky="0"/>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c1d8ebcddd_0_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959"/>
              <a:buFont typeface="Arial"/>
              <a:buNone/>
            </a:pPr>
            <a:r>
              <a:rPr lang="en-US" sz="3959">
                <a:latin typeface="Times New Roman"/>
                <a:ea typeface="Times New Roman"/>
                <a:cs typeface="Times New Roman"/>
                <a:sym typeface="Times New Roman"/>
              </a:rPr>
              <a:t>Objective</a:t>
            </a:r>
            <a:br>
              <a:rPr lang="en-US" sz="3959">
                <a:latin typeface="Times New Roman"/>
                <a:ea typeface="Times New Roman"/>
                <a:cs typeface="Times New Roman"/>
                <a:sym typeface="Times New Roman"/>
              </a:rPr>
            </a:br>
            <a:endParaRPr sz="3959">
              <a:latin typeface="Times New Roman"/>
              <a:ea typeface="Times New Roman"/>
              <a:cs typeface="Times New Roman"/>
              <a:sym typeface="Times New Roman"/>
            </a:endParaRPr>
          </a:p>
        </p:txBody>
      </p:sp>
      <p:pic>
        <p:nvPicPr>
          <p:cNvPr descr="L1.png" id="108" name="Google Shape;108;gc1d8ebcddd_0_82"/>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109" name="Google Shape;109;gc1d8ebcddd_0_82"/>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10" name="Google Shape;110;gc1d8ebcddd_0_82"/>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11" name="Google Shape;111;gc1d8ebcddd_0_82"/>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
        <p:nvSpPr>
          <p:cNvPr id="112" name="Google Shape;112;gc1d8ebcddd_0_82"/>
          <p:cNvSpPr txBox="1"/>
          <p:nvPr>
            <p:ph idx="1" type="body"/>
          </p:nvPr>
        </p:nvSpPr>
        <p:spPr>
          <a:xfrm>
            <a:off x="561975" y="1514475"/>
            <a:ext cx="8229600" cy="3833700"/>
          </a:xfrm>
          <a:prstGeom prst="rect">
            <a:avLst/>
          </a:prstGeom>
          <a:noFill/>
          <a:ln>
            <a:noFill/>
          </a:ln>
        </p:spPr>
        <p:txBody>
          <a:bodyPr anchorCtr="0" anchor="t" bIns="45700" lIns="91425" spcFirstLastPara="1" rIns="91425" wrap="square" tIns="45700">
            <a:noAutofit/>
          </a:bodyPr>
          <a:lstStyle/>
          <a:p>
            <a:pPr indent="-330200" lvl="0" marL="457200" marR="0" rtl="0" algn="just">
              <a:lnSpc>
                <a:spcPct val="115000"/>
              </a:lnSpc>
              <a:spcBef>
                <a:spcPts val="0"/>
              </a:spcBef>
              <a:spcAft>
                <a:spcPts val="0"/>
              </a:spcAft>
              <a:buClr>
                <a:schemeClr val="dk1"/>
              </a:buClr>
              <a:buSzPts val="1600"/>
              <a:buFont typeface="Merriweather"/>
              <a:buChar char="❖"/>
            </a:pPr>
            <a:r>
              <a:rPr lang="en-US" sz="1600">
                <a:latin typeface="Merriweather"/>
                <a:ea typeface="Merriweather"/>
                <a:cs typeface="Merriweather"/>
                <a:sym typeface="Merriweather"/>
              </a:rPr>
              <a:t>It is very essential for the farmers to choose a crop that best suits the land being used for cultivation. Farmers should get benefited by cultivating the </a:t>
            </a:r>
            <a:r>
              <a:rPr lang="en-US" sz="1600">
                <a:latin typeface="Merriweather Black"/>
                <a:ea typeface="Merriweather Black"/>
                <a:cs typeface="Merriweather Black"/>
                <a:sym typeface="Merriweather Black"/>
              </a:rPr>
              <a:t>best fitting crops</a:t>
            </a:r>
            <a:r>
              <a:rPr lang="en-US" sz="1600">
                <a:latin typeface="Merriweather"/>
                <a:ea typeface="Merriweather"/>
                <a:cs typeface="Merriweather"/>
                <a:sym typeface="Merriweather"/>
              </a:rPr>
              <a:t> rather than cultivating the unsuitable crops.</a:t>
            </a:r>
            <a:endParaRPr sz="1600">
              <a:latin typeface="Merriweather"/>
              <a:ea typeface="Merriweather"/>
              <a:cs typeface="Merriweather"/>
              <a:sym typeface="Merriweather"/>
            </a:endParaRPr>
          </a:p>
          <a:p>
            <a:pPr indent="-330200" lvl="0" marL="457200" rtl="0" algn="just">
              <a:lnSpc>
                <a:spcPct val="115000"/>
              </a:lnSpc>
              <a:spcBef>
                <a:spcPts val="1000"/>
              </a:spcBef>
              <a:spcAft>
                <a:spcPts val="0"/>
              </a:spcAft>
              <a:buClr>
                <a:schemeClr val="dk1"/>
              </a:buClr>
              <a:buSzPts val="1600"/>
              <a:buFont typeface="Merriweather"/>
              <a:buChar char="❖"/>
            </a:pPr>
            <a:r>
              <a:rPr lang="en-US" sz="1600">
                <a:latin typeface="Merriweather"/>
                <a:ea typeface="Merriweather"/>
                <a:cs typeface="Merriweather"/>
                <a:sym typeface="Merriweather"/>
              </a:rPr>
              <a:t>The objective of this project is to develop a system which would be useful for farmers in order to </a:t>
            </a:r>
            <a:r>
              <a:rPr lang="en-US" sz="1600">
                <a:latin typeface="Merriweather Black"/>
                <a:ea typeface="Merriweather Black"/>
                <a:cs typeface="Merriweather Black"/>
                <a:sym typeface="Merriweather Black"/>
              </a:rPr>
              <a:t>predict the suitable crop, fertilizer and the crop yield</a:t>
            </a:r>
            <a:r>
              <a:rPr lang="en-US" sz="1600">
                <a:latin typeface="Merriweather"/>
                <a:ea typeface="Merriweather"/>
                <a:cs typeface="Merriweather"/>
                <a:sym typeface="Merriweather"/>
              </a:rPr>
              <a:t>.</a:t>
            </a:r>
            <a:endParaRPr sz="1600">
              <a:latin typeface="Merriweather"/>
              <a:ea typeface="Merriweather"/>
              <a:cs typeface="Merriweather"/>
              <a:sym typeface="Merriweather"/>
            </a:endParaRPr>
          </a:p>
          <a:p>
            <a:pPr indent="-330200" lvl="0" marL="457200" rtl="0" algn="just">
              <a:lnSpc>
                <a:spcPct val="115000"/>
              </a:lnSpc>
              <a:spcBef>
                <a:spcPts val="1000"/>
              </a:spcBef>
              <a:spcAft>
                <a:spcPts val="1000"/>
              </a:spcAft>
              <a:buClr>
                <a:schemeClr val="dk1"/>
              </a:buClr>
              <a:buSzPts val="1600"/>
              <a:buFont typeface="Merriweather"/>
              <a:buChar char="❖"/>
            </a:pPr>
            <a:r>
              <a:rPr lang="en-US" sz="1600">
                <a:latin typeface="Merriweather Black"/>
                <a:ea typeface="Merriweather Black"/>
                <a:cs typeface="Merriweather Black"/>
                <a:sym typeface="Merriweather Black"/>
              </a:rPr>
              <a:t>Weeds </a:t>
            </a:r>
            <a:r>
              <a:rPr lang="en-US" sz="1600">
                <a:latin typeface="Merriweather"/>
                <a:ea typeface="Merriweather"/>
                <a:cs typeface="Merriweather"/>
                <a:sym typeface="Merriweather"/>
              </a:rPr>
              <a:t>results in </a:t>
            </a:r>
            <a:r>
              <a:rPr lang="en-US" sz="1600">
                <a:latin typeface="Merriweather Black"/>
                <a:ea typeface="Merriweather Black"/>
                <a:cs typeface="Merriweather Black"/>
                <a:sym typeface="Merriweather Black"/>
              </a:rPr>
              <a:t>yield reduction</a:t>
            </a:r>
            <a:r>
              <a:rPr lang="en-US" sz="1600">
                <a:latin typeface="Merriweather"/>
                <a:ea typeface="Merriweather"/>
                <a:cs typeface="Merriweather"/>
                <a:sym typeface="Merriweather"/>
              </a:rPr>
              <a:t>. We are using </a:t>
            </a:r>
            <a:r>
              <a:rPr lang="en-US" sz="1600">
                <a:latin typeface="Merriweather Black"/>
                <a:ea typeface="Merriweather Black"/>
                <a:cs typeface="Merriweather Black"/>
                <a:sym typeface="Merriweather Black"/>
              </a:rPr>
              <a:t>Image processing </a:t>
            </a:r>
            <a:r>
              <a:rPr lang="en-US" sz="1600">
                <a:latin typeface="Merriweather"/>
                <a:ea typeface="Merriweather"/>
                <a:cs typeface="Merriweather"/>
                <a:sym typeface="Merriweather"/>
              </a:rPr>
              <a:t>and </a:t>
            </a:r>
            <a:r>
              <a:rPr lang="en-US" sz="1600">
                <a:latin typeface="Merriweather Black"/>
                <a:ea typeface="Merriweather Black"/>
                <a:cs typeface="Merriweather Black"/>
                <a:sym typeface="Merriweather Black"/>
              </a:rPr>
              <a:t>Deep learning</a:t>
            </a:r>
            <a:r>
              <a:rPr lang="en-US" sz="1600">
                <a:latin typeface="Merriweather"/>
                <a:ea typeface="Merriweather"/>
                <a:cs typeface="Merriweather"/>
                <a:sym typeface="Merriweather"/>
              </a:rPr>
              <a:t> techniques which would extract the features that can distinguish between crop leaves and weed leaves.</a:t>
            </a:r>
            <a:endParaRPr sz="1600">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c1d8ebcddd_0_91"/>
          <p:cNvSpPr txBox="1"/>
          <p:nvPr>
            <p:ph type="title"/>
          </p:nvPr>
        </p:nvSpPr>
        <p:spPr>
          <a:xfrm>
            <a:off x="457200" y="460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959"/>
              <a:buFont typeface="Arial"/>
              <a:buNone/>
            </a:pPr>
            <a:r>
              <a:rPr lang="en-US" sz="3959">
                <a:latin typeface="Times New Roman"/>
                <a:ea typeface="Times New Roman"/>
                <a:cs typeface="Times New Roman"/>
                <a:sym typeface="Times New Roman"/>
              </a:rPr>
              <a:t>Problem Statement</a:t>
            </a:r>
            <a:endParaRPr sz="3959">
              <a:latin typeface="Times New Roman"/>
              <a:ea typeface="Times New Roman"/>
              <a:cs typeface="Times New Roman"/>
              <a:sym typeface="Times New Roman"/>
            </a:endParaRPr>
          </a:p>
        </p:txBody>
      </p:sp>
      <p:pic>
        <p:nvPicPr>
          <p:cNvPr descr="L1.png" id="118" name="Google Shape;118;gc1d8ebcddd_0_91"/>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119" name="Google Shape;119;gc1d8ebcddd_0_91"/>
          <p:cNvSpPr txBox="1"/>
          <p:nvPr>
            <p:ph idx="1" type="body"/>
          </p:nvPr>
        </p:nvSpPr>
        <p:spPr>
          <a:xfrm>
            <a:off x="533400" y="1623951"/>
            <a:ext cx="8229600" cy="3591000"/>
          </a:xfrm>
          <a:prstGeom prst="rect">
            <a:avLst/>
          </a:prstGeom>
          <a:noFill/>
          <a:ln>
            <a:noFill/>
          </a:ln>
        </p:spPr>
        <p:txBody>
          <a:bodyPr anchorCtr="0" anchor="t" bIns="45700" lIns="91425" spcFirstLastPara="1" rIns="91425" wrap="square" tIns="45700">
            <a:noAutofit/>
          </a:bodyPr>
          <a:lstStyle/>
          <a:p>
            <a:pPr indent="-330200" lvl="0" marL="457200" rtl="0" algn="just">
              <a:lnSpc>
                <a:spcPct val="115000"/>
              </a:lnSpc>
              <a:spcBef>
                <a:spcPts val="0"/>
              </a:spcBef>
              <a:spcAft>
                <a:spcPts val="0"/>
              </a:spcAft>
              <a:buSzPts val="1600"/>
              <a:buFont typeface="Merriweather"/>
              <a:buChar char="❖"/>
            </a:pPr>
            <a:r>
              <a:rPr lang="en-US" sz="1600">
                <a:latin typeface="Merriweather"/>
                <a:ea typeface="Merriweather"/>
                <a:cs typeface="Merriweather"/>
                <a:sym typeface="Merriweather"/>
              </a:rPr>
              <a:t>The common difficulty present among the Indian farmers is, they don’t opt for the </a:t>
            </a:r>
            <a:r>
              <a:rPr lang="en-US" sz="1600">
                <a:latin typeface="Merriweather Black"/>
                <a:ea typeface="Merriweather Black"/>
                <a:cs typeface="Merriweather Black"/>
                <a:sym typeface="Merriweather Black"/>
              </a:rPr>
              <a:t>proper crop</a:t>
            </a:r>
            <a:r>
              <a:rPr lang="en-US" sz="1600">
                <a:latin typeface="Merriweather"/>
                <a:ea typeface="Merriweather"/>
                <a:cs typeface="Merriweather"/>
                <a:sym typeface="Merriweather"/>
              </a:rPr>
              <a:t> based on their soil requirements. Due to this, they face a serious</a:t>
            </a:r>
            <a:r>
              <a:rPr lang="en-US" sz="1600">
                <a:latin typeface="Merriweather Black"/>
                <a:ea typeface="Merriweather Black"/>
                <a:cs typeface="Merriweather Black"/>
                <a:sym typeface="Merriweather Black"/>
              </a:rPr>
              <a:t> setback in productivity</a:t>
            </a:r>
            <a:r>
              <a:rPr lang="en-US" sz="1600">
                <a:latin typeface="Merriweather"/>
                <a:ea typeface="Merriweather"/>
                <a:cs typeface="Merriweather"/>
                <a:sym typeface="Merriweather"/>
              </a:rPr>
              <a:t>.</a:t>
            </a:r>
            <a:endParaRPr sz="1600">
              <a:latin typeface="Merriweather"/>
              <a:ea typeface="Merriweather"/>
              <a:cs typeface="Merriweather"/>
              <a:sym typeface="Merriweather"/>
            </a:endParaRPr>
          </a:p>
          <a:p>
            <a:pPr indent="-330200" lvl="0" marL="457200" rtl="0" algn="just">
              <a:lnSpc>
                <a:spcPct val="115000"/>
              </a:lnSpc>
              <a:spcBef>
                <a:spcPts val="1000"/>
              </a:spcBef>
              <a:spcAft>
                <a:spcPts val="0"/>
              </a:spcAft>
              <a:buSzPts val="1600"/>
              <a:buFont typeface="Merriweather"/>
              <a:buChar char="❖"/>
            </a:pPr>
            <a:r>
              <a:rPr lang="en-US" sz="1600">
                <a:latin typeface="Merriweather"/>
                <a:ea typeface="Merriweather"/>
                <a:cs typeface="Merriweather"/>
                <a:sym typeface="Merriweather"/>
              </a:rPr>
              <a:t>Choosing </a:t>
            </a:r>
            <a:r>
              <a:rPr lang="en-US" sz="1600">
                <a:latin typeface="Merriweather Black"/>
                <a:ea typeface="Merriweather Black"/>
                <a:cs typeface="Merriweather Black"/>
                <a:sym typeface="Merriweather Black"/>
              </a:rPr>
              <a:t>incorrect decisions</a:t>
            </a:r>
            <a:r>
              <a:rPr lang="en-US" sz="1600">
                <a:latin typeface="Merriweather"/>
                <a:ea typeface="Merriweather"/>
                <a:cs typeface="Merriweather"/>
                <a:sym typeface="Merriweather"/>
              </a:rPr>
              <a:t> would lead to crop failure, and this would result in complete loss to farmers. </a:t>
            </a:r>
            <a:endParaRPr sz="1600">
              <a:latin typeface="Merriweather"/>
              <a:ea typeface="Merriweather"/>
              <a:cs typeface="Merriweather"/>
              <a:sym typeface="Merriweather"/>
            </a:endParaRPr>
          </a:p>
          <a:p>
            <a:pPr indent="-330200" lvl="0" marL="457200" rtl="0" algn="just">
              <a:lnSpc>
                <a:spcPct val="115000"/>
              </a:lnSpc>
              <a:spcBef>
                <a:spcPts val="1000"/>
              </a:spcBef>
              <a:spcAft>
                <a:spcPts val="0"/>
              </a:spcAft>
              <a:buSzPts val="1600"/>
              <a:buFont typeface="Merriweather"/>
              <a:buChar char="❖"/>
            </a:pPr>
            <a:r>
              <a:rPr lang="en-US" sz="1600">
                <a:latin typeface="Merriweather Black"/>
                <a:ea typeface="Merriweather Black"/>
                <a:cs typeface="Merriweather Black"/>
                <a:sym typeface="Merriweather Black"/>
              </a:rPr>
              <a:t>Weeds </a:t>
            </a:r>
            <a:r>
              <a:rPr lang="en-US" sz="1600">
                <a:latin typeface="Merriweather"/>
                <a:ea typeface="Merriweather"/>
                <a:cs typeface="Merriweather"/>
                <a:sym typeface="Merriweather"/>
              </a:rPr>
              <a:t>are the plants growing in a wrong place which </a:t>
            </a:r>
            <a:r>
              <a:rPr lang="en-US" sz="1600">
                <a:latin typeface="Merriweather"/>
                <a:ea typeface="Merriweather"/>
                <a:cs typeface="Merriweather"/>
                <a:sym typeface="Merriweather"/>
              </a:rPr>
              <a:t>compete with crop</a:t>
            </a:r>
            <a:r>
              <a:rPr lang="en-US" sz="1600">
                <a:latin typeface="Merriweather"/>
                <a:ea typeface="Merriweather"/>
                <a:cs typeface="Merriweather"/>
                <a:sym typeface="Merriweather"/>
              </a:rPr>
              <a:t> for water, light, nutrients and space, causing </a:t>
            </a:r>
            <a:r>
              <a:rPr lang="en-US" sz="1600">
                <a:latin typeface="Merriweather Black"/>
                <a:ea typeface="Merriweather Black"/>
                <a:cs typeface="Merriweather Black"/>
                <a:sym typeface="Merriweather Black"/>
              </a:rPr>
              <a:t>reduction in yield</a:t>
            </a:r>
            <a:r>
              <a:rPr lang="en-US" sz="1600">
                <a:latin typeface="Merriweather"/>
                <a:ea typeface="Merriweather"/>
                <a:cs typeface="Merriweather"/>
                <a:sym typeface="Merriweather"/>
              </a:rPr>
              <a:t>. And in order to </a:t>
            </a:r>
            <a:r>
              <a:rPr lang="en-US" sz="1600">
                <a:latin typeface="Merriweather Black"/>
                <a:ea typeface="Merriweather Black"/>
                <a:cs typeface="Merriweather Black"/>
                <a:sym typeface="Merriweather Black"/>
              </a:rPr>
              <a:t>remove weeds</a:t>
            </a:r>
            <a:r>
              <a:rPr lang="en-US" sz="1600">
                <a:latin typeface="Merriweather"/>
                <a:ea typeface="Merriweather"/>
                <a:cs typeface="Merriweather"/>
                <a:sym typeface="Merriweather"/>
              </a:rPr>
              <a:t>, farmers started using </a:t>
            </a:r>
            <a:r>
              <a:rPr lang="en-US" sz="1600">
                <a:latin typeface="Merriweather Black"/>
                <a:ea typeface="Merriweather Black"/>
                <a:cs typeface="Merriweather Black"/>
                <a:sym typeface="Merriweather Black"/>
              </a:rPr>
              <a:t>deadly poisons</a:t>
            </a:r>
            <a:r>
              <a:rPr lang="en-US" sz="1600">
                <a:latin typeface="Merriweather"/>
                <a:ea typeface="Merriweather"/>
                <a:cs typeface="Merriweather"/>
                <a:sym typeface="Merriweather"/>
              </a:rPr>
              <a:t> as herbicides. By doing so they had success in increasing the productivity but they’ve forgotten the </a:t>
            </a:r>
            <a:r>
              <a:rPr lang="en-US" sz="1600">
                <a:latin typeface="Merriweather Black"/>
                <a:ea typeface="Merriweather Black"/>
                <a:cs typeface="Merriweather Black"/>
                <a:sym typeface="Merriweather Black"/>
              </a:rPr>
              <a:t>damage done to the environment</a:t>
            </a:r>
            <a:r>
              <a:rPr lang="en-US" sz="1600">
                <a:latin typeface="Merriweather"/>
                <a:ea typeface="Merriweather"/>
                <a:cs typeface="Merriweather"/>
                <a:sym typeface="Merriweather"/>
              </a:rPr>
              <a:t>.</a:t>
            </a:r>
            <a:endParaRPr sz="1600">
              <a:latin typeface="Merriweather Black"/>
              <a:ea typeface="Merriweather Black"/>
              <a:cs typeface="Merriweather Black"/>
              <a:sym typeface="Merriweather Black"/>
            </a:endParaRPr>
          </a:p>
          <a:p>
            <a:pPr indent="0" lvl="0" marL="0" rtl="0" algn="just">
              <a:lnSpc>
                <a:spcPct val="115000"/>
              </a:lnSpc>
              <a:spcBef>
                <a:spcPts val="1000"/>
              </a:spcBef>
              <a:spcAft>
                <a:spcPts val="1000"/>
              </a:spcAft>
              <a:buNone/>
            </a:pPr>
            <a:r>
              <a:t/>
            </a:r>
            <a:endParaRPr sz="1600">
              <a:latin typeface="Merriweather"/>
              <a:ea typeface="Merriweather"/>
              <a:cs typeface="Merriweather"/>
              <a:sym typeface="Merriweather"/>
            </a:endParaRPr>
          </a:p>
        </p:txBody>
      </p:sp>
      <p:sp>
        <p:nvSpPr>
          <p:cNvPr id="120" name="Google Shape;120;gc1d8ebcddd_0_91"/>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21" name="Google Shape;121;gc1d8ebcddd_0_91"/>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22" name="Google Shape;122;gc1d8ebcddd_0_91"/>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c21a421b13_0_45"/>
          <p:cNvSpPr txBox="1"/>
          <p:nvPr>
            <p:ph type="title"/>
          </p:nvPr>
        </p:nvSpPr>
        <p:spPr>
          <a:xfrm>
            <a:off x="280950" y="132001"/>
            <a:ext cx="8229600" cy="620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959">
                <a:latin typeface="Times New Roman"/>
                <a:ea typeface="Times New Roman"/>
                <a:cs typeface="Times New Roman"/>
                <a:sym typeface="Times New Roman"/>
              </a:rPr>
              <a:t>Why do we need this system?</a:t>
            </a:r>
            <a:endParaRPr b="1" sz="2550">
              <a:solidFill>
                <a:srgbClr val="000000"/>
              </a:solidFill>
              <a:latin typeface="Times New Roman"/>
              <a:ea typeface="Times New Roman"/>
              <a:cs typeface="Times New Roman"/>
              <a:sym typeface="Times New Roman"/>
            </a:endParaRPr>
          </a:p>
        </p:txBody>
      </p:sp>
      <p:sp>
        <p:nvSpPr>
          <p:cNvPr id="129" name="Google Shape;129;gc21a421b13_0_45"/>
          <p:cNvSpPr txBox="1"/>
          <p:nvPr/>
        </p:nvSpPr>
        <p:spPr>
          <a:xfrm>
            <a:off x="376250" y="5170950"/>
            <a:ext cx="4212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
        <p:nvSpPr>
          <p:cNvPr id="130" name="Google Shape;130;gc21a421b13_0_45"/>
          <p:cNvSpPr txBox="1"/>
          <p:nvPr/>
        </p:nvSpPr>
        <p:spPr>
          <a:xfrm>
            <a:off x="4848219" y="5177857"/>
            <a:ext cx="4127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None/>
            </a:pPr>
            <a:r>
              <a:t/>
            </a:r>
            <a:endParaRPr sz="1800">
              <a:latin typeface="Times New Roman"/>
              <a:ea typeface="Times New Roman"/>
              <a:cs typeface="Times New Roman"/>
              <a:sym typeface="Times New Roman"/>
            </a:endParaRPr>
          </a:p>
        </p:txBody>
      </p:sp>
      <p:pic>
        <p:nvPicPr>
          <p:cNvPr descr="L1.png" id="131" name="Google Shape;131;gc21a421b13_0_45"/>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132" name="Google Shape;132;gc21a421b13_0_45"/>
          <p:cNvSpPr txBox="1"/>
          <p:nvPr>
            <p:ph idx="10" type="dt"/>
          </p:nvPr>
        </p:nvSpPr>
        <p:spPr>
          <a:xfrm>
            <a:off x="0" y="64325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33" name="Google Shape;133;gc21a421b13_0_45"/>
          <p:cNvSpPr txBox="1"/>
          <p:nvPr>
            <p:ph idx="11" type="ftr"/>
          </p:nvPr>
        </p:nvSpPr>
        <p:spPr>
          <a:xfrm>
            <a:off x="3505200" y="64325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34" name="Google Shape;134;gc21a421b13_0_45"/>
          <p:cNvSpPr txBox="1"/>
          <p:nvPr>
            <p:ph idx="12" type="sldNum"/>
          </p:nvPr>
        </p:nvSpPr>
        <p:spPr>
          <a:xfrm>
            <a:off x="7010400" y="64325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
        <p:nvSpPr>
          <p:cNvPr id="135" name="Google Shape;135;gc21a421b13_0_45"/>
          <p:cNvSpPr txBox="1"/>
          <p:nvPr/>
        </p:nvSpPr>
        <p:spPr>
          <a:xfrm>
            <a:off x="157175" y="1234575"/>
            <a:ext cx="5154900" cy="40860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1"/>
              </a:buClr>
              <a:buSzPts val="1400"/>
              <a:buChar char="❖"/>
            </a:pPr>
            <a:r>
              <a:rPr lang="en-US" sz="1600">
                <a:solidFill>
                  <a:schemeClr val="dk1"/>
                </a:solidFill>
                <a:latin typeface="Merriweather"/>
                <a:ea typeface="Merriweather"/>
                <a:cs typeface="Merriweather"/>
                <a:sym typeface="Merriweather"/>
              </a:rPr>
              <a:t>A single </a:t>
            </a:r>
            <a:r>
              <a:rPr lang="en-US" sz="1600">
                <a:solidFill>
                  <a:schemeClr val="dk1"/>
                </a:solidFill>
                <a:latin typeface="Merriweather Black"/>
                <a:ea typeface="Merriweather Black"/>
                <a:cs typeface="Merriweather Black"/>
                <a:sym typeface="Merriweather Black"/>
              </a:rPr>
              <a:t>misguided or incorrect decision</a:t>
            </a:r>
            <a:r>
              <a:rPr lang="en-US" sz="1600">
                <a:solidFill>
                  <a:schemeClr val="dk1"/>
                </a:solidFill>
                <a:latin typeface="Merriweather"/>
                <a:ea typeface="Merriweather"/>
                <a:cs typeface="Merriweather"/>
                <a:sym typeface="Merriweather"/>
              </a:rPr>
              <a:t> taken by a farmer can have undesirable consequences contributing to the </a:t>
            </a:r>
            <a:r>
              <a:rPr lang="en-US" sz="1600">
                <a:solidFill>
                  <a:schemeClr val="dk1"/>
                </a:solidFill>
                <a:latin typeface="Merriweather Black"/>
                <a:ea typeface="Merriweather Black"/>
                <a:cs typeface="Merriweather Black"/>
                <a:sym typeface="Merriweather Black"/>
              </a:rPr>
              <a:t>countless suicide cases</a:t>
            </a:r>
            <a:r>
              <a:rPr lang="en-US" sz="1600">
                <a:solidFill>
                  <a:schemeClr val="dk1"/>
                </a:solidFill>
                <a:latin typeface="Merriweather"/>
                <a:ea typeface="Merriweather"/>
                <a:cs typeface="Merriweather"/>
                <a:sym typeface="Merriweather"/>
              </a:rPr>
              <a:t> of farmers that we hear from media on a daily basis.</a:t>
            </a:r>
            <a:endParaRPr sz="1600">
              <a:solidFill>
                <a:schemeClr val="dk1"/>
              </a:solidFill>
              <a:latin typeface="Merriweather"/>
              <a:ea typeface="Merriweather"/>
              <a:cs typeface="Merriweather"/>
              <a:sym typeface="Merriweather"/>
            </a:endParaRPr>
          </a:p>
          <a:p>
            <a:pPr indent="-317500" lvl="0" marL="457200" rtl="0" algn="just">
              <a:lnSpc>
                <a:spcPct val="115000"/>
              </a:lnSpc>
              <a:spcBef>
                <a:spcPts val="1000"/>
              </a:spcBef>
              <a:spcAft>
                <a:spcPts val="0"/>
              </a:spcAft>
              <a:buClr>
                <a:schemeClr val="dk1"/>
              </a:buClr>
              <a:buSzPts val="1400"/>
              <a:buChar char="❖"/>
            </a:pPr>
            <a:r>
              <a:rPr lang="en-US" sz="1600">
                <a:solidFill>
                  <a:schemeClr val="dk1"/>
                </a:solidFill>
                <a:latin typeface="Merriweather"/>
                <a:ea typeface="Merriweather"/>
                <a:cs typeface="Merriweather"/>
                <a:sym typeface="Merriweather"/>
              </a:rPr>
              <a:t>A right decision in the </a:t>
            </a:r>
            <a:r>
              <a:rPr lang="en-US" sz="1600">
                <a:solidFill>
                  <a:schemeClr val="dk1"/>
                </a:solidFill>
                <a:latin typeface="Merriweather Black"/>
                <a:ea typeface="Merriweather Black"/>
                <a:cs typeface="Merriweather Black"/>
                <a:sym typeface="Merriweather Black"/>
              </a:rPr>
              <a:t>selection of crops</a:t>
            </a:r>
            <a:r>
              <a:rPr lang="en-US" sz="1600">
                <a:solidFill>
                  <a:schemeClr val="dk1"/>
                </a:solidFill>
                <a:latin typeface="Merriweather"/>
                <a:ea typeface="Merriweather"/>
                <a:cs typeface="Merriweather"/>
                <a:sym typeface="Merriweather"/>
              </a:rPr>
              <a:t> to be grown, will ultimately result in </a:t>
            </a:r>
            <a:r>
              <a:rPr lang="en-US" sz="1600">
                <a:solidFill>
                  <a:schemeClr val="dk1"/>
                </a:solidFill>
                <a:latin typeface="Merriweather Black"/>
                <a:ea typeface="Merriweather Black"/>
                <a:cs typeface="Merriweather Black"/>
                <a:sym typeface="Merriweather Black"/>
              </a:rPr>
              <a:t>successful farming</a:t>
            </a:r>
            <a:r>
              <a:rPr lang="en-US" sz="1600">
                <a:solidFill>
                  <a:schemeClr val="dk1"/>
                </a:solidFill>
                <a:latin typeface="Merriweather"/>
                <a:ea typeface="Merriweather"/>
                <a:cs typeface="Merriweather"/>
                <a:sym typeface="Merriweather"/>
              </a:rPr>
              <a:t> venture.</a:t>
            </a:r>
            <a:endParaRPr sz="1600">
              <a:solidFill>
                <a:schemeClr val="dk1"/>
              </a:solidFill>
              <a:latin typeface="Merriweather"/>
              <a:ea typeface="Merriweather"/>
              <a:cs typeface="Merriweather"/>
              <a:sym typeface="Merriweather"/>
            </a:endParaRPr>
          </a:p>
          <a:p>
            <a:pPr indent="-330200" lvl="0" marL="457200" rtl="0" algn="just">
              <a:lnSpc>
                <a:spcPct val="115000"/>
              </a:lnSpc>
              <a:spcBef>
                <a:spcPts val="1000"/>
              </a:spcBef>
              <a:spcAft>
                <a:spcPts val="1000"/>
              </a:spcAft>
              <a:buClr>
                <a:schemeClr val="dk1"/>
              </a:buClr>
              <a:buSzPts val="1600"/>
              <a:buFont typeface="Merriweather"/>
              <a:buChar char="❖"/>
            </a:pPr>
            <a:r>
              <a:rPr lang="en-US" sz="1600">
                <a:solidFill>
                  <a:schemeClr val="dk1"/>
                </a:solidFill>
                <a:latin typeface="Merriweather"/>
                <a:ea typeface="Merriweather"/>
                <a:cs typeface="Merriweather"/>
                <a:sym typeface="Merriweather"/>
              </a:rPr>
              <a:t>Total </a:t>
            </a:r>
            <a:r>
              <a:rPr lang="en-US" sz="1600">
                <a:solidFill>
                  <a:schemeClr val="dk1"/>
                </a:solidFill>
                <a:latin typeface="Merriweather Black"/>
                <a:ea typeface="Merriweather Black"/>
                <a:cs typeface="Merriweather Black"/>
                <a:sym typeface="Merriweather Black"/>
              </a:rPr>
              <a:t>economic loss</a:t>
            </a:r>
            <a:r>
              <a:rPr lang="en-US" sz="1600">
                <a:solidFill>
                  <a:schemeClr val="dk1"/>
                </a:solidFill>
                <a:latin typeface="Merriweather"/>
                <a:ea typeface="Merriweather"/>
                <a:cs typeface="Merriweather"/>
                <a:sym typeface="Merriweather"/>
              </a:rPr>
              <a:t> of about USD 11 billion was estimated </a:t>
            </a:r>
            <a:r>
              <a:rPr lang="en-US" sz="1600">
                <a:solidFill>
                  <a:schemeClr val="dk1"/>
                </a:solidFill>
                <a:latin typeface="Merriweather Black"/>
                <a:ea typeface="Merriweather Black"/>
                <a:cs typeface="Merriweather Black"/>
                <a:sym typeface="Merriweather Black"/>
              </a:rPr>
              <a:t>due to weeds</a:t>
            </a:r>
            <a:r>
              <a:rPr lang="en-US" sz="1600">
                <a:solidFill>
                  <a:schemeClr val="dk1"/>
                </a:solidFill>
                <a:latin typeface="Merriweather"/>
                <a:ea typeface="Merriweather"/>
                <a:cs typeface="Merriweather"/>
                <a:sym typeface="Merriweather"/>
              </a:rPr>
              <a:t> alone in 10 major field crops in 18 states of India. So, the control of weeds is of vital importance in agriculture.</a:t>
            </a:r>
            <a:endParaRPr sz="1600">
              <a:solidFill>
                <a:schemeClr val="dk1"/>
              </a:solidFill>
              <a:latin typeface="Merriweather"/>
              <a:ea typeface="Merriweather"/>
              <a:cs typeface="Merriweather"/>
              <a:sym typeface="Merriweather"/>
            </a:endParaRPr>
          </a:p>
        </p:txBody>
      </p:sp>
      <p:grpSp>
        <p:nvGrpSpPr>
          <p:cNvPr id="136" name="Google Shape;136;gc21a421b13_0_45"/>
          <p:cNvGrpSpPr/>
          <p:nvPr/>
        </p:nvGrpSpPr>
        <p:grpSpPr>
          <a:xfrm>
            <a:off x="5471828" y="1064702"/>
            <a:ext cx="3503561" cy="5377910"/>
            <a:chOff x="5600650" y="1064700"/>
            <a:chExt cx="3374975" cy="5377910"/>
          </a:xfrm>
        </p:grpSpPr>
        <p:pic>
          <p:nvPicPr>
            <p:cNvPr id="137" name="Google Shape;137;gc21a421b13_0_45"/>
            <p:cNvPicPr preferRelativeResize="0"/>
            <p:nvPr/>
          </p:nvPicPr>
          <p:blipFill>
            <a:blip r:embed="rId4">
              <a:alphaModFix/>
            </a:blip>
            <a:stretch>
              <a:fillRect/>
            </a:stretch>
          </p:blipFill>
          <p:spPr>
            <a:xfrm>
              <a:off x="5600675" y="2938175"/>
              <a:ext cx="1585950" cy="1687275"/>
            </a:xfrm>
            <a:prstGeom prst="rect">
              <a:avLst/>
            </a:prstGeom>
            <a:noFill/>
            <a:ln>
              <a:noFill/>
            </a:ln>
          </p:spPr>
        </p:pic>
        <p:grpSp>
          <p:nvGrpSpPr>
            <p:cNvPr id="138" name="Google Shape;138;gc21a421b13_0_45"/>
            <p:cNvGrpSpPr/>
            <p:nvPr/>
          </p:nvGrpSpPr>
          <p:grpSpPr>
            <a:xfrm>
              <a:off x="5600650" y="4581675"/>
              <a:ext cx="3374974" cy="1860935"/>
              <a:chOff x="604809" y="4127737"/>
              <a:chExt cx="3267158" cy="2306563"/>
            </a:xfrm>
          </p:grpSpPr>
          <p:pic>
            <p:nvPicPr>
              <p:cNvPr id="139" name="Google Shape;139;gc21a421b13_0_45"/>
              <p:cNvPicPr preferRelativeResize="0"/>
              <p:nvPr/>
            </p:nvPicPr>
            <p:blipFill rotWithShape="1">
              <a:blip r:embed="rId5">
                <a:alphaModFix/>
              </a:blip>
              <a:srcRect b="0" l="2114" r="7133" t="0"/>
              <a:stretch/>
            </p:blipFill>
            <p:spPr>
              <a:xfrm>
                <a:off x="604809" y="4127737"/>
                <a:ext cx="3267158" cy="1942922"/>
              </a:xfrm>
              <a:prstGeom prst="rect">
                <a:avLst/>
              </a:prstGeom>
              <a:noFill/>
              <a:ln>
                <a:noFill/>
              </a:ln>
            </p:spPr>
          </p:pic>
          <p:sp>
            <p:nvSpPr>
              <p:cNvPr id="140" name="Google Shape;140;gc21a421b13_0_45"/>
              <p:cNvSpPr txBox="1"/>
              <p:nvPr/>
            </p:nvSpPr>
            <p:spPr>
              <a:xfrm>
                <a:off x="1089421" y="6034100"/>
                <a:ext cx="2390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Merriweather Black"/>
                    <a:ea typeface="Merriweather Black"/>
                    <a:cs typeface="Merriweather Black"/>
                    <a:sym typeface="Merriweather Black"/>
                  </a:rPr>
                  <a:t>CROP LOSS DUE TO WEEDS</a:t>
                </a:r>
                <a:endParaRPr sz="1100">
                  <a:latin typeface="Merriweather Black"/>
                  <a:ea typeface="Merriweather Black"/>
                  <a:cs typeface="Merriweather Black"/>
                  <a:sym typeface="Merriweather Black"/>
                </a:endParaRPr>
              </a:p>
            </p:txBody>
          </p:sp>
        </p:grpSp>
        <p:pic>
          <p:nvPicPr>
            <p:cNvPr id="141" name="Google Shape;141;gc21a421b13_0_45"/>
            <p:cNvPicPr preferRelativeResize="0"/>
            <p:nvPr/>
          </p:nvPicPr>
          <p:blipFill rotWithShape="1">
            <a:blip r:embed="rId6">
              <a:alphaModFix/>
            </a:blip>
            <a:srcRect b="0" l="0" r="0" t="0"/>
            <a:stretch/>
          </p:blipFill>
          <p:spPr>
            <a:xfrm>
              <a:off x="7250925" y="2882300"/>
              <a:ext cx="1724700" cy="1767600"/>
            </a:xfrm>
            <a:prstGeom prst="rect">
              <a:avLst/>
            </a:prstGeom>
            <a:noFill/>
            <a:ln>
              <a:noFill/>
            </a:ln>
          </p:spPr>
        </p:pic>
        <p:grpSp>
          <p:nvGrpSpPr>
            <p:cNvPr id="142" name="Google Shape;142;gc21a421b13_0_45"/>
            <p:cNvGrpSpPr/>
            <p:nvPr/>
          </p:nvGrpSpPr>
          <p:grpSpPr>
            <a:xfrm>
              <a:off x="5600651" y="1064700"/>
              <a:ext cx="3374900" cy="1817600"/>
              <a:chOff x="585686" y="3254475"/>
              <a:chExt cx="5429375" cy="1817600"/>
            </a:xfrm>
          </p:grpSpPr>
          <p:pic>
            <p:nvPicPr>
              <p:cNvPr id="143" name="Google Shape;143;gc21a421b13_0_45"/>
              <p:cNvPicPr preferRelativeResize="0"/>
              <p:nvPr/>
            </p:nvPicPr>
            <p:blipFill rotWithShape="1">
              <a:blip r:embed="rId7">
                <a:alphaModFix/>
              </a:blip>
              <a:srcRect b="8674" l="0" r="45498" t="11815"/>
              <a:stretch/>
            </p:blipFill>
            <p:spPr>
              <a:xfrm>
                <a:off x="585686" y="3254475"/>
                <a:ext cx="2904802" cy="1817600"/>
              </a:xfrm>
              <a:prstGeom prst="rect">
                <a:avLst/>
              </a:prstGeom>
              <a:noFill/>
              <a:ln>
                <a:noFill/>
              </a:ln>
            </p:spPr>
          </p:pic>
          <p:pic>
            <p:nvPicPr>
              <p:cNvPr id="144" name="Google Shape;144;gc21a421b13_0_45"/>
              <p:cNvPicPr preferRelativeResize="0"/>
              <p:nvPr/>
            </p:nvPicPr>
            <p:blipFill>
              <a:blip r:embed="rId8">
                <a:alphaModFix/>
              </a:blip>
              <a:stretch>
                <a:fillRect/>
              </a:stretch>
            </p:blipFill>
            <p:spPr>
              <a:xfrm>
                <a:off x="3463661" y="3254475"/>
                <a:ext cx="2551399" cy="1817600"/>
              </a:xfrm>
              <a:prstGeom prst="rect">
                <a:avLst/>
              </a:prstGeom>
              <a:noFill/>
              <a:ln>
                <a:noFill/>
              </a:ln>
            </p:spPr>
          </p:pic>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c1d46c2774_0_51"/>
          <p:cNvSpPr txBox="1"/>
          <p:nvPr>
            <p:ph idx="4294967295" type="body"/>
          </p:nvPr>
        </p:nvSpPr>
        <p:spPr>
          <a:xfrm>
            <a:off x="457200" y="152400"/>
            <a:ext cx="8382000" cy="838200"/>
          </a:xfrm>
          <a:prstGeom prst="rect">
            <a:avLst/>
          </a:prstGeom>
          <a:noFill/>
          <a:ln>
            <a:noFill/>
          </a:ln>
        </p:spPr>
        <p:txBody>
          <a:bodyPr anchorCtr="0" anchor="t" bIns="45700" lIns="91425" spcFirstLastPara="1" rIns="91425" wrap="square" tIns="45700">
            <a:noAutofit/>
          </a:bodyPr>
          <a:lstStyle/>
          <a:p>
            <a:pPr indent="-342900" lvl="0" marL="342900" rtl="0" algn="ctr">
              <a:lnSpc>
                <a:spcPct val="70000"/>
              </a:lnSpc>
              <a:spcBef>
                <a:spcPts val="0"/>
              </a:spcBef>
              <a:spcAft>
                <a:spcPts val="0"/>
              </a:spcAft>
              <a:buClr>
                <a:schemeClr val="dk1"/>
              </a:buClr>
              <a:buSzPts val="1040"/>
              <a:buFont typeface="Calibri"/>
              <a:buNone/>
            </a:pPr>
            <a:r>
              <a:t/>
            </a:r>
            <a:endParaRPr b="1" sz="1040">
              <a:latin typeface="Times New Roman"/>
              <a:ea typeface="Times New Roman"/>
              <a:cs typeface="Times New Roman"/>
              <a:sym typeface="Times New Roman"/>
            </a:endParaRPr>
          </a:p>
          <a:p>
            <a:pPr indent="-342900" lvl="0" marL="342900" rtl="0" algn="ctr">
              <a:lnSpc>
                <a:spcPct val="80000"/>
              </a:lnSpc>
              <a:spcBef>
                <a:spcPts val="370"/>
              </a:spcBef>
              <a:spcAft>
                <a:spcPts val="0"/>
              </a:spcAft>
              <a:buClr>
                <a:schemeClr val="dk1"/>
              </a:buClr>
              <a:buSzPts val="1852"/>
              <a:buNone/>
            </a:pPr>
            <a:r>
              <a:rPr lang="en-US" sz="3959">
                <a:latin typeface="Times New Roman"/>
                <a:ea typeface="Times New Roman"/>
                <a:cs typeface="Times New Roman"/>
                <a:sym typeface="Times New Roman"/>
              </a:rPr>
              <a:t>Literature Survey</a:t>
            </a:r>
            <a:endParaRPr/>
          </a:p>
          <a:p>
            <a:pPr indent="0" lvl="0" marL="0" rtl="0" algn="l">
              <a:lnSpc>
                <a:spcPct val="80000"/>
              </a:lnSpc>
              <a:spcBef>
                <a:spcPts val="390"/>
              </a:spcBef>
              <a:spcAft>
                <a:spcPts val="0"/>
              </a:spcAft>
              <a:buClr>
                <a:srgbClr val="FF0000"/>
              </a:buClr>
              <a:buSzPts val="1950"/>
              <a:buNone/>
            </a:pPr>
            <a:r>
              <a:t/>
            </a:r>
            <a:endParaRPr sz="1852">
              <a:solidFill>
                <a:srgbClr val="FF0000"/>
              </a:solidFill>
              <a:latin typeface="Arial"/>
              <a:ea typeface="Arial"/>
              <a:cs typeface="Arial"/>
              <a:sym typeface="Arial"/>
            </a:endParaRPr>
          </a:p>
        </p:txBody>
      </p:sp>
      <p:graphicFrame>
        <p:nvGraphicFramePr>
          <p:cNvPr id="150" name="Google Shape;150;gc1d46c2774_0_51"/>
          <p:cNvGraphicFramePr/>
          <p:nvPr/>
        </p:nvGraphicFramePr>
        <p:xfrm>
          <a:off x="418975" y="1302225"/>
          <a:ext cx="3000000" cy="3000000"/>
        </p:xfrm>
        <a:graphic>
          <a:graphicData uri="http://schemas.openxmlformats.org/drawingml/2006/table">
            <a:tbl>
              <a:tblPr>
                <a:noFill/>
                <a:tableStyleId>{B2FC0040-9EC0-4D63-B3F5-9E994CFA5C48}</a:tableStyleId>
              </a:tblPr>
              <a:tblGrid>
                <a:gridCol w="578075"/>
                <a:gridCol w="1303900"/>
                <a:gridCol w="1212850"/>
                <a:gridCol w="1292450"/>
                <a:gridCol w="2096175"/>
                <a:gridCol w="1963575"/>
              </a:tblGrid>
              <a:tr h="244075">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250">
                          <a:solidFill>
                            <a:srgbClr val="333333"/>
                          </a:solidFill>
                          <a:highlight>
                            <a:srgbClr val="FFFFFF"/>
                          </a:highlight>
                        </a:rPr>
                        <a:t>S. No.</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250">
                          <a:solidFill>
                            <a:srgbClr val="333333"/>
                          </a:solidFill>
                          <a:highlight>
                            <a:srgbClr val="FFFFFF"/>
                          </a:highlight>
                        </a:rPr>
                        <a:t>Title</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250">
                          <a:solidFill>
                            <a:srgbClr val="333333"/>
                          </a:solidFill>
                          <a:highlight>
                            <a:srgbClr val="FFFFFF"/>
                          </a:highlight>
                        </a:rPr>
                        <a:t>Author</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50">
                          <a:solidFill>
                            <a:srgbClr val="333333"/>
                          </a:solidFill>
                          <a:highlight>
                            <a:srgbClr val="FFFFFF"/>
                          </a:highlight>
                        </a:rPr>
                        <a:t>Journal</a:t>
                      </a:r>
                      <a:r>
                        <a:rPr b="1" lang="en-US" sz="1150">
                          <a:solidFill>
                            <a:srgbClr val="333333"/>
                          </a:solidFill>
                          <a:highlight>
                            <a:srgbClr val="FFFFFF"/>
                          </a:highlight>
                        </a:rPr>
                        <a:t>, Year</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250">
                          <a:solidFill>
                            <a:srgbClr val="333333"/>
                          </a:solidFill>
                          <a:highlight>
                            <a:srgbClr val="FFFFFF"/>
                          </a:highlight>
                        </a:rPr>
                        <a:t>Methodology</a:t>
                      </a:r>
                      <a:r>
                        <a:rPr b="1" lang="en-US" sz="1150">
                          <a:solidFill>
                            <a:srgbClr val="333333"/>
                          </a:solidFill>
                          <a:highlight>
                            <a:srgbClr val="FFFFFF"/>
                          </a:highlight>
                        </a:rPr>
                        <a:t> Used</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250">
                          <a:solidFill>
                            <a:srgbClr val="333333"/>
                          </a:solidFill>
                          <a:highlight>
                            <a:srgbClr val="FFFFFF"/>
                          </a:highlight>
                        </a:rPr>
                        <a:t>Limitation</a:t>
                      </a:r>
                      <a:r>
                        <a:rPr b="1" lang="en-US" sz="1150">
                          <a:solidFill>
                            <a:srgbClr val="333333"/>
                          </a:solidFill>
                          <a:highlight>
                            <a:srgbClr val="FFFFFF"/>
                          </a:highlight>
                        </a:rPr>
                        <a:t>/ Observation</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24300">
                <a:tc>
                  <a:txBody>
                    <a:bodyPr/>
                    <a:lstStyle/>
                    <a:p>
                      <a:pPr indent="0" lvl="0" marL="0" marR="0" rtl="0" algn="l">
                        <a:lnSpc>
                          <a:spcPct val="130000"/>
                        </a:lnSpc>
                        <a:spcBef>
                          <a:spcPts val="0"/>
                        </a:spcBef>
                        <a:spcAft>
                          <a:spcPts val="0"/>
                        </a:spcAft>
                        <a:buNone/>
                      </a:pPr>
                      <a:r>
                        <a:rPr lang="en-US" sz="1250">
                          <a:solidFill>
                            <a:srgbClr val="333333"/>
                          </a:solidFill>
                          <a:highlight>
                            <a:srgbClr val="FFFFFF"/>
                          </a:highlight>
                        </a:rPr>
                        <a:t>1</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Clr>
                          <a:schemeClr val="dk1"/>
                        </a:buClr>
                        <a:buSzPts val="1400"/>
                        <a:buFont typeface="Calibri"/>
                        <a:buNone/>
                      </a:pPr>
                      <a:r>
                        <a:rPr b="1" lang="en-US" sz="1250">
                          <a:solidFill>
                            <a:srgbClr val="333333"/>
                          </a:solidFill>
                          <a:highlight>
                            <a:srgbClr val="FFFFFF"/>
                          </a:highlight>
                        </a:rPr>
                        <a:t>Agro Consultant: Intelligent Crop Recommendation System Using Machine Learning Algorithms</a:t>
                      </a:r>
                      <a:endParaRPr b="1"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Clr>
                          <a:schemeClr val="dk1"/>
                        </a:buClr>
                        <a:buSzPts val="1400"/>
                        <a:buFont typeface="Calibri"/>
                        <a:buNone/>
                      </a:pPr>
                      <a:r>
                        <a:rPr lang="en-US" sz="1250">
                          <a:solidFill>
                            <a:srgbClr val="333333"/>
                          </a:solidFill>
                          <a:highlight>
                            <a:srgbClr val="FFFFFF"/>
                          </a:highlight>
                        </a:rPr>
                        <a:t>Zeel Doshi, </a:t>
                      </a:r>
                      <a:endParaRPr sz="1250">
                        <a:solidFill>
                          <a:srgbClr val="333333"/>
                        </a:solidFill>
                        <a:highlight>
                          <a:srgbClr val="FFFFFF"/>
                        </a:highlight>
                      </a:endParaRPr>
                    </a:p>
                    <a:p>
                      <a:pPr indent="0" lvl="0" marL="0" marR="0" rtl="0" algn="l">
                        <a:lnSpc>
                          <a:spcPct val="100000"/>
                        </a:lnSpc>
                        <a:spcBef>
                          <a:spcPts val="280"/>
                        </a:spcBef>
                        <a:spcAft>
                          <a:spcPts val="0"/>
                        </a:spcAft>
                        <a:buClr>
                          <a:schemeClr val="dk1"/>
                        </a:buClr>
                        <a:buSzPts val="1400"/>
                        <a:buFont typeface="Calibri"/>
                        <a:buNone/>
                      </a:pPr>
                      <a:r>
                        <a:rPr lang="en-US" sz="1250">
                          <a:solidFill>
                            <a:srgbClr val="333333"/>
                          </a:solidFill>
                          <a:highlight>
                            <a:srgbClr val="FFFFFF"/>
                          </a:highlight>
                        </a:rPr>
                        <a:t>et al.,</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lang="en-US" sz="1250">
                          <a:solidFill>
                            <a:srgbClr val="333333"/>
                          </a:solidFill>
                          <a:highlight>
                            <a:srgbClr val="FFFFFF"/>
                          </a:highlight>
                        </a:rPr>
                        <a:t> </a:t>
                      </a:r>
                      <a:r>
                        <a:rPr lang="en-US" sz="1150">
                          <a:solidFill>
                            <a:srgbClr val="333333"/>
                          </a:solidFill>
                          <a:highlight>
                            <a:srgbClr val="FFFFFF"/>
                          </a:highlight>
                        </a:rPr>
                        <a:t>25 April 2019 </a:t>
                      </a:r>
                      <a:r>
                        <a:rPr lang="en-US" sz="1250">
                          <a:solidFill>
                            <a:srgbClr val="333333"/>
                          </a:solidFill>
                          <a:highlight>
                            <a:srgbClr val="FFFFFF"/>
                          </a:highlight>
                        </a:rPr>
                        <a:t>Fourth International conference on Computing Communication Control and Automation (ICCUBEA)</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250">
                          <a:solidFill>
                            <a:srgbClr val="333333"/>
                          </a:solidFill>
                          <a:highlight>
                            <a:schemeClr val="lt1"/>
                          </a:highlight>
                        </a:rPr>
                        <a:t>To eliminate the aforementioned drawbacks, we propose Agro Consultant- which takes into consideration all the appropriate parameters, including temperature, rainfall, location and soil condition, to predict crop suitability.</a:t>
                      </a:r>
                      <a:endParaRPr sz="1250">
                        <a:solidFill>
                          <a:srgbClr val="333333"/>
                        </a:solidFill>
                        <a:highlight>
                          <a:schemeClr val="lt1"/>
                        </a:highlight>
                      </a:endParaRPr>
                    </a:p>
                    <a:p>
                      <a:pPr indent="0" lvl="0" marL="0" marR="0" rtl="0" algn="l">
                        <a:lnSpc>
                          <a:spcPct val="100000"/>
                        </a:lnSpc>
                        <a:spcBef>
                          <a:spcPts val="0"/>
                        </a:spcBef>
                        <a:spcAft>
                          <a:spcPts val="0"/>
                        </a:spcAft>
                        <a:buClr>
                          <a:schemeClr val="dk1"/>
                        </a:buClr>
                        <a:buSzPts val="1400"/>
                        <a:buFont typeface="Calibri"/>
                        <a:buNone/>
                      </a:pPr>
                      <a:r>
                        <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rPr lang="en-US" sz="1250">
                          <a:solidFill>
                            <a:srgbClr val="333333"/>
                          </a:solidFill>
                          <a:highlight>
                            <a:srgbClr val="FFFFFF"/>
                          </a:highlight>
                        </a:rPr>
                        <a:t>This paper uses soil type and environmental factors for predicting crops, but the quality of crops is mainly dependent on the </a:t>
                      </a:r>
                      <a:r>
                        <a:rPr lang="en-US" sz="1250">
                          <a:solidFill>
                            <a:srgbClr val="333333"/>
                          </a:solidFill>
                          <a:highlight>
                            <a:srgbClr val="FFFFFF"/>
                          </a:highlight>
                        </a:rPr>
                        <a:t>nutrients present in the soil</a:t>
                      </a:r>
                      <a:r>
                        <a:rPr lang="en-US" sz="1250">
                          <a:solidFill>
                            <a:srgbClr val="333333"/>
                          </a:solidFill>
                          <a:highlight>
                            <a:srgbClr val="FFFFFF"/>
                          </a:highlight>
                        </a:rPr>
                        <a:t>, So we predict the crops using the NPK </a:t>
                      </a:r>
                      <a:r>
                        <a:rPr lang="en-US" sz="1250">
                          <a:solidFill>
                            <a:srgbClr val="333333"/>
                          </a:solidFill>
                          <a:highlight>
                            <a:srgbClr val="FFFFFF"/>
                          </a:highlight>
                        </a:rPr>
                        <a:t>values</a:t>
                      </a:r>
                      <a:r>
                        <a:rPr lang="en-US" sz="1250">
                          <a:solidFill>
                            <a:srgbClr val="333333"/>
                          </a:solidFill>
                          <a:highlight>
                            <a:srgbClr val="FFFFFF"/>
                          </a:highlight>
                        </a:rPr>
                        <a:t>.</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4400">
                <a:tc>
                  <a:txBody>
                    <a:bodyPr/>
                    <a:lstStyle/>
                    <a:p>
                      <a:pPr indent="0" lvl="0" marL="0" marR="0" rtl="0" algn="l">
                        <a:lnSpc>
                          <a:spcPct val="130000"/>
                        </a:lnSpc>
                        <a:spcBef>
                          <a:spcPts val="0"/>
                        </a:spcBef>
                        <a:spcAft>
                          <a:spcPts val="0"/>
                        </a:spcAft>
                        <a:buNone/>
                      </a:pPr>
                      <a:r>
                        <a:rPr lang="en-US" sz="1250">
                          <a:solidFill>
                            <a:srgbClr val="333333"/>
                          </a:solidFill>
                          <a:highlight>
                            <a:srgbClr val="FFFFFF"/>
                          </a:highlight>
                        </a:rPr>
                        <a:t>2</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sz="1250">
                          <a:solidFill>
                            <a:srgbClr val="333333"/>
                          </a:solidFill>
                          <a:highlight>
                            <a:schemeClr val="lt1"/>
                          </a:highlight>
                        </a:rPr>
                        <a:t>Crop Recommendation System through Soil Analysis Using Classification in Machine Learning</a:t>
                      </a:r>
                      <a:endParaRPr b="1" sz="1250">
                        <a:solidFill>
                          <a:srgbClr val="333333"/>
                        </a:solidFill>
                        <a:highlight>
                          <a:schemeClr val="lt1"/>
                        </a:highlight>
                      </a:endParaRPr>
                    </a:p>
                    <a:p>
                      <a:pPr indent="0" lvl="0" marL="0" rtl="0" algn="l">
                        <a:spcBef>
                          <a:spcPts val="280"/>
                        </a:spcBef>
                        <a:spcAft>
                          <a:spcPts val="0"/>
                        </a:spcAft>
                        <a:buClr>
                          <a:schemeClr val="dk1"/>
                        </a:buClr>
                        <a:buSzPts val="1100"/>
                        <a:buFont typeface="Arial"/>
                        <a:buNone/>
                      </a:pPr>
                      <a:r>
                        <a:t/>
                      </a:r>
                      <a:endParaRPr sz="1250">
                        <a:solidFill>
                          <a:srgbClr val="333333"/>
                        </a:solidFill>
                        <a:highlight>
                          <a:schemeClr val="lt1"/>
                        </a:highlight>
                      </a:endParaRPr>
                    </a:p>
                    <a:p>
                      <a:pPr indent="0" lvl="0" marL="0" marR="0" rtl="0" algn="l">
                        <a:lnSpc>
                          <a:spcPct val="100000"/>
                        </a:lnSpc>
                        <a:spcBef>
                          <a:spcPts val="280"/>
                        </a:spcBef>
                        <a:spcAft>
                          <a:spcPts val="0"/>
                        </a:spcAft>
                        <a:buNone/>
                      </a:pPr>
                      <a:r>
                        <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280"/>
                        </a:spcBef>
                        <a:spcAft>
                          <a:spcPts val="0"/>
                        </a:spcAft>
                        <a:buClr>
                          <a:schemeClr val="dk1"/>
                        </a:buClr>
                        <a:buSzPts val="1400"/>
                        <a:buFont typeface="Calibri"/>
                        <a:buNone/>
                      </a:pPr>
                      <a:r>
                        <a:rPr lang="en-US" sz="1250">
                          <a:solidFill>
                            <a:srgbClr val="333333"/>
                          </a:solidFill>
                          <a:highlight>
                            <a:schemeClr val="lt1"/>
                          </a:highlight>
                        </a:rPr>
                        <a:t>Dr. A. K. Mariappan,et al.,</a:t>
                      </a:r>
                      <a:endParaRPr sz="1250">
                        <a:solidFill>
                          <a:srgbClr val="333333"/>
                        </a:solidFill>
                        <a:highlight>
                          <a:schemeClr val="lt1"/>
                        </a:highlight>
                      </a:endParaRPr>
                    </a:p>
                    <a:p>
                      <a:pPr indent="0" lvl="0" marL="0" marR="0" rtl="0" algn="l">
                        <a:lnSpc>
                          <a:spcPct val="100000"/>
                        </a:lnSpc>
                        <a:spcBef>
                          <a:spcPts val="280"/>
                        </a:spcBef>
                        <a:spcAft>
                          <a:spcPts val="0"/>
                        </a:spcAft>
                        <a:buNone/>
                      </a:pPr>
                      <a:r>
                        <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250">
                          <a:solidFill>
                            <a:srgbClr val="333333"/>
                          </a:solidFill>
                          <a:highlight>
                            <a:schemeClr val="lt1"/>
                          </a:highlight>
                        </a:rPr>
                        <a:t> IEEE Access, </a:t>
                      </a:r>
                      <a:r>
                        <a:rPr lang="en-US" sz="1250">
                          <a:solidFill>
                            <a:srgbClr val="333333"/>
                          </a:solidFill>
                          <a:highlight>
                            <a:schemeClr val="lt1"/>
                          </a:highlight>
                          <a:uFill>
                            <a:noFill/>
                          </a:uFill>
                          <a:hlinkClick r:id="rId3">
                            <a:extLst>
                              <a:ext uri="{A12FA001-AC4F-418D-AE19-62706E023703}">
                                <ahyp:hlinkClr val="tx"/>
                              </a:ext>
                            </a:extLst>
                          </a:hlinkClick>
                        </a:rPr>
                        <a:t>Vol. 29, 2020</a:t>
                      </a:r>
                      <a:endParaRPr sz="1250">
                        <a:solidFill>
                          <a:srgbClr val="333333"/>
                        </a:solidFill>
                        <a:highlight>
                          <a:schemeClr val="lt1"/>
                        </a:highlight>
                      </a:endParaRPr>
                    </a:p>
                    <a:p>
                      <a:pPr indent="0" lvl="0" marL="0" marR="0" rtl="0" algn="l">
                        <a:lnSpc>
                          <a:spcPct val="100000"/>
                        </a:lnSpc>
                        <a:spcBef>
                          <a:spcPts val="0"/>
                        </a:spcBef>
                        <a:spcAft>
                          <a:spcPts val="0"/>
                        </a:spcAft>
                        <a:buNone/>
                      </a:pPr>
                      <a:r>
                        <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50">
                          <a:solidFill>
                            <a:srgbClr val="333333"/>
                          </a:solidFill>
                          <a:highlight>
                            <a:schemeClr val="lt1"/>
                          </a:highlight>
                        </a:rPr>
                        <a:t>The proposed system obtains the soil and crop parameters and maps those to list the suitable crops</a:t>
                      </a:r>
                      <a:r>
                        <a:rPr lang="en-US" sz="1200">
                          <a:solidFill>
                            <a:schemeClr val="dk1"/>
                          </a:solidFill>
                          <a:highlight>
                            <a:srgbClr val="FFFFFF"/>
                          </a:highlight>
                        </a:rPr>
                        <a:t>.</a:t>
                      </a:r>
                      <a:endParaRPr sz="1200">
                        <a:solidFill>
                          <a:schemeClr val="dk1"/>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250">
                          <a:solidFill>
                            <a:srgbClr val="333333"/>
                          </a:solidFill>
                          <a:highlight>
                            <a:schemeClr val="lt1"/>
                          </a:highlight>
                        </a:rPr>
                        <a:t>The system doesn’t recommend any fertilizers if the nutrients are low, then the system doesn't provide a feasible solution</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descr="L1.png" id="151" name="Google Shape;151;gc1d46c2774_0_51"/>
          <p:cNvPicPr preferRelativeResize="0"/>
          <p:nvPr/>
        </p:nvPicPr>
        <p:blipFill rotWithShape="1">
          <a:blip r:embed="rId4">
            <a:alphaModFix/>
          </a:blip>
          <a:srcRect b="0" l="0" r="0" t="0"/>
          <a:stretch/>
        </p:blipFill>
        <p:spPr>
          <a:xfrm>
            <a:off x="7924630" y="0"/>
            <a:ext cx="1219370" cy="905001"/>
          </a:xfrm>
          <a:prstGeom prst="rect">
            <a:avLst/>
          </a:prstGeom>
          <a:noFill/>
          <a:ln>
            <a:noFill/>
          </a:ln>
        </p:spPr>
      </p:pic>
      <p:sp>
        <p:nvSpPr>
          <p:cNvPr id="152" name="Google Shape;152;gc1d46c2774_0_51"/>
          <p:cNvSpPr txBox="1"/>
          <p:nvPr>
            <p:ph idx="10" type="dt"/>
          </p:nvPr>
        </p:nvSpPr>
        <p:spPr>
          <a:xfrm>
            <a:off x="457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53" name="Google Shape;153;gc1d46c2774_0_51"/>
          <p:cNvSpPr txBox="1"/>
          <p:nvPr>
            <p:ph idx="11" type="ftr"/>
          </p:nvPr>
        </p:nvSpPr>
        <p:spPr>
          <a:xfrm>
            <a:off x="31242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54" name="Google Shape;154;gc1d46c2774_0_51"/>
          <p:cNvSpPr txBox="1"/>
          <p:nvPr>
            <p:ph idx="12" type="sldNum"/>
          </p:nvPr>
        </p:nvSpPr>
        <p:spPr>
          <a:xfrm>
            <a:off x="6553200" y="635636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sz="1000"/>
              <a:t>‹#›</a:t>
            </a:fld>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c1d46c2774_0_60"/>
          <p:cNvSpPr txBox="1"/>
          <p:nvPr>
            <p:ph idx="12" type="sldNum"/>
          </p:nvPr>
        </p:nvSpPr>
        <p:spPr>
          <a:xfrm>
            <a:off x="6705600" y="643256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61" name="Google Shape;161;gc1d46c2774_0_60"/>
          <p:cNvGraphicFramePr/>
          <p:nvPr/>
        </p:nvGraphicFramePr>
        <p:xfrm>
          <a:off x="321900" y="1122150"/>
          <a:ext cx="3000000" cy="3000000"/>
        </p:xfrm>
        <a:graphic>
          <a:graphicData uri="http://schemas.openxmlformats.org/drawingml/2006/table">
            <a:tbl>
              <a:tblPr>
                <a:noFill/>
                <a:tableStyleId>{B2FC0040-9EC0-4D63-B3F5-9E994CFA5C48}</a:tableStyleId>
              </a:tblPr>
              <a:tblGrid>
                <a:gridCol w="436125"/>
                <a:gridCol w="1174275"/>
                <a:gridCol w="1115700"/>
                <a:gridCol w="1364925"/>
                <a:gridCol w="2472800"/>
                <a:gridCol w="1987075"/>
              </a:tblGrid>
              <a:tr h="615225">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150">
                          <a:solidFill>
                            <a:srgbClr val="333333"/>
                          </a:solidFill>
                          <a:highlight>
                            <a:srgbClr val="FFFFFF"/>
                          </a:highlight>
                        </a:rPr>
                        <a:t>S</a:t>
                      </a:r>
                      <a:r>
                        <a:rPr b="1" lang="en-US" sz="1250">
                          <a:solidFill>
                            <a:srgbClr val="333333"/>
                          </a:solidFill>
                          <a:highlight>
                            <a:srgbClr val="FFFFFF"/>
                          </a:highlight>
                        </a:rPr>
                        <a:t>.</a:t>
                      </a:r>
                      <a:r>
                        <a:rPr b="1" lang="en-US" sz="1150">
                          <a:solidFill>
                            <a:srgbClr val="333333"/>
                          </a:solidFill>
                          <a:highlight>
                            <a:srgbClr val="FFFFFF"/>
                          </a:highlight>
                        </a:rPr>
                        <a:t> </a:t>
                      </a:r>
                      <a:r>
                        <a:rPr b="1" lang="en-US" sz="1250">
                          <a:solidFill>
                            <a:srgbClr val="333333"/>
                          </a:solidFill>
                          <a:highlight>
                            <a:srgbClr val="FFFFFF"/>
                          </a:highlight>
                        </a:rPr>
                        <a:t>No</a:t>
                      </a:r>
                      <a:r>
                        <a:rPr b="1" lang="en-US" sz="1150">
                          <a:solidFill>
                            <a:srgbClr val="333333"/>
                          </a:solidFill>
                          <a:highlight>
                            <a:srgbClr val="FFFFFF"/>
                          </a:highlight>
                        </a:rPr>
                        <a:t>.</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250">
                          <a:solidFill>
                            <a:srgbClr val="333333"/>
                          </a:solidFill>
                          <a:highlight>
                            <a:srgbClr val="FFFFFF"/>
                          </a:highlight>
                        </a:rPr>
                        <a:t>Title</a:t>
                      </a:r>
                      <a:endParaRPr b="1"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50">
                          <a:solidFill>
                            <a:srgbClr val="333333"/>
                          </a:solidFill>
                          <a:highlight>
                            <a:srgbClr val="FFFFFF"/>
                          </a:highlight>
                        </a:rPr>
                        <a:t>Author</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50">
                          <a:solidFill>
                            <a:srgbClr val="333333"/>
                          </a:solidFill>
                          <a:highlight>
                            <a:srgbClr val="FFFFFF"/>
                          </a:highlight>
                        </a:rPr>
                        <a:t>Journal, Year</a:t>
                      </a:r>
                      <a:endParaRPr b="1"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50">
                          <a:solidFill>
                            <a:srgbClr val="333333"/>
                          </a:solidFill>
                          <a:highlight>
                            <a:srgbClr val="FFFFFF"/>
                          </a:highlight>
                        </a:rPr>
                        <a:t>Methodology Used</a:t>
                      </a:r>
                      <a:endParaRPr b="1"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250">
                          <a:solidFill>
                            <a:srgbClr val="333333"/>
                          </a:solidFill>
                          <a:highlight>
                            <a:srgbClr val="FFFFFF"/>
                          </a:highlight>
                        </a:rPr>
                        <a:t>Limitation</a:t>
                      </a:r>
                      <a:r>
                        <a:rPr b="1" lang="en-US" sz="1150">
                          <a:solidFill>
                            <a:srgbClr val="333333"/>
                          </a:solidFill>
                          <a:highlight>
                            <a:srgbClr val="FFFFFF"/>
                          </a:highlight>
                        </a:rPr>
                        <a:t>/ Observation</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59950">
                <a:tc>
                  <a:txBody>
                    <a:bodyPr/>
                    <a:lstStyle/>
                    <a:p>
                      <a:pPr indent="0" lvl="0" marL="0" rtl="0" algn="l">
                        <a:spcBef>
                          <a:spcPts val="0"/>
                        </a:spcBef>
                        <a:spcAft>
                          <a:spcPts val="0"/>
                        </a:spcAft>
                        <a:buNone/>
                      </a:pPr>
                      <a:r>
                        <a:rPr lang="en-US"/>
                        <a:t>3</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Clr>
                          <a:schemeClr val="dk1"/>
                        </a:buClr>
                        <a:buSzPts val="1400"/>
                        <a:buFont typeface="Calibri"/>
                        <a:buNone/>
                      </a:pPr>
                      <a:r>
                        <a:rPr b="1" lang="en-US" sz="1250">
                          <a:solidFill>
                            <a:srgbClr val="333333"/>
                          </a:solidFill>
                          <a:highlight>
                            <a:srgbClr val="FFFFFF"/>
                          </a:highlight>
                        </a:rPr>
                        <a:t>Crop Recommendation and Fertilizer Purchase System </a:t>
                      </a:r>
                      <a:endParaRPr b="1" sz="1250">
                        <a:solidFill>
                          <a:srgbClr val="333333"/>
                        </a:solidFill>
                        <a:highlight>
                          <a:srgbClr val="FFFFFF"/>
                        </a:highlight>
                      </a:endParaRPr>
                    </a:p>
                    <a:p>
                      <a:pPr indent="0" lvl="0" marL="0" marR="0" rtl="0" algn="l">
                        <a:lnSpc>
                          <a:spcPct val="100000"/>
                        </a:lnSpc>
                        <a:spcBef>
                          <a:spcPts val="280"/>
                        </a:spcBef>
                        <a:spcAft>
                          <a:spcPts val="0"/>
                        </a:spcAft>
                        <a:buClr>
                          <a:schemeClr val="dk1"/>
                        </a:buClr>
                        <a:buSzPts val="1400"/>
                        <a:buFont typeface="Calibri"/>
                        <a:buNone/>
                      </a:pPr>
                      <a:r>
                        <a:t/>
                      </a:r>
                      <a:endParaRPr sz="1250">
                        <a:solidFill>
                          <a:srgbClr val="333333"/>
                        </a:solidFill>
                        <a:highlight>
                          <a:srgbClr val="FFFFFF"/>
                        </a:highlight>
                      </a:endParaRPr>
                    </a:p>
                    <a:p>
                      <a:pPr indent="0" lvl="0" marL="0" marR="0" rtl="0" algn="l">
                        <a:lnSpc>
                          <a:spcPct val="100000"/>
                        </a:lnSpc>
                        <a:spcBef>
                          <a:spcPts val="280"/>
                        </a:spcBef>
                        <a:spcAft>
                          <a:spcPts val="0"/>
                        </a:spcAft>
                        <a:buClr>
                          <a:schemeClr val="dk1"/>
                        </a:buClr>
                        <a:buSzPts val="1400"/>
                        <a:buFont typeface="Calibri"/>
                        <a:buNone/>
                      </a:pPr>
                      <a:r>
                        <a:t/>
                      </a:r>
                      <a:endParaRPr sz="1250">
                        <a:solidFill>
                          <a:srgbClr val="333333"/>
                        </a:solidFill>
                        <a:highlight>
                          <a:srgbClr val="FFFFFF"/>
                        </a:highlight>
                      </a:endParaRPr>
                    </a:p>
                    <a:p>
                      <a:pPr indent="0" lvl="0" marL="0" marR="0" rtl="0" algn="l">
                        <a:lnSpc>
                          <a:spcPct val="100000"/>
                        </a:lnSpc>
                        <a:spcBef>
                          <a:spcPts val="280"/>
                        </a:spcBef>
                        <a:spcAft>
                          <a:spcPts val="0"/>
                        </a:spcAft>
                        <a:buClr>
                          <a:schemeClr val="dk1"/>
                        </a:buClr>
                        <a:buSzPts val="1400"/>
                        <a:buFont typeface="Calibri"/>
                        <a:buNone/>
                      </a:pPr>
                      <a:r>
                        <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Clr>
                          <a:schemeClr val="dk1"/>
                        </a:buClr>
                        <a:buSzPts val="1400"/>
                        <a:buFont typeface="Calibri"/>
                        <a:buNone/>
                      </a:pPr>
                      <a:r>
                        <a:rPr lang="en-US" sz="1250">
                          <a:solidFill>
                            <a:srgbClr val="333333"/>
                          </a:solidFill>
                          <a:highlight>
                            <a:srgbClr val="FFFFFF"/>
                          </a:highlight>
                        </a:rPr>
                        <a:t>Mansi Shinde, et al.,</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50">
                          <a:solidFill>
                            <a:srgbClr val="333333"/>
                          </a:solidFill>
                          <a:highlight>
                            <a:srgbClr val="FFFFFF"/>
                          </a:highlight>
                        </a:rPr>
                        <a:t>Mansi Shinde et al, / (IJCSIT) International Journal of Computer Science and Information Technologies, Vol. 7 (2) , 2016.</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50">
                          <a:solidFill>
                            <a:srgbClr val="333333"/>
                          </a:solidFill>
                          <a:highlight>
                            <a:srgbClr val="FFFFFF"/>
                          </a:highlight>
                        </a:rPr>
                        <a:t>This paper summarizes</a:t>
                      </a:r>
                      <a:r>
                        <a:rPr lang="en-US" sz="1250">
                          <a:solidFill>
                            <a:srgbClr val="333333"/>
                          </a:solidFill>
                          <a:highlight>
                            <a:srgbClr val="FFFFFF"/>
                          </a:highlight>
                        </a:rPr>
                        <a:t> an efficient recommendation system for fertilizers and crops based on the NPK values and region. This application also allows users to purchase the recommended fertilizers from the purchase portal.</a:t>
                      </a:r>
                      <a:endParaRPr sz="120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250">
                          <a:solidFill>
                            <a:srgbClr val="333333"/>
                          </a:solidFill>
                          <a:highlight>
                            <a:schemeClr val="lt1"/>
                          </a:highlight>
                        </a:rPr>
                        <a:t>The system </a:t>
                      </a:r>
                      <a:r>
                        <a:rPr lang="en-US" sz="1250">
                          <a:solidFill>
                            <a:srgbClr val="333333"/>
                          </a:solidFill>
                          <a:highlight>
                            <a:schemeClr val="lt1"/>
                          </a:highlight>
                        </a:rPr>
                        <a:t>recommends</a:t>
                      </a:r>
                      <a:r>
                        <a:rPr lang="en-US" sz="1250">
                          <a:solidFill>
                            <a:srgbClr val="333333"/>
                          </a:solidFill>
                          <a:highlight>
                            <a:schemeClr val="lt1"/>
                          </a:highlight>
                        </a:rPr>
                        <a:t> fertilizer based on previous purchase which is not feasible to provide appropriate fertilizer for a particular crop</a:t>
                      </a:r>
                      <a:r>
                        <a:rPr lang="en-US" sz="1250">
                          <a:solidFill>
                            <a:srgbClr val="333333"/>
                          </a:solidFill>
                          <a:highlight>
                            <a:schemeClr val="lt1"/>
                          </a:highlight>
                        </a:rPr>
                        <a:t>.</a:t>
                      </a:r>
                      <a:endParaRPr sz="125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89725">
                <a:tc>
                  <a:txBody>
                    <a:bodyPr/>
                    <a:lstStyle/>
                    <a:p>
                      <a:pPr indent="0" lvl="0" marL="0" rtl="0" algn="l">
                        <a:spcBef>
                          <a:spcPts val="0"/>
                        </a:spcBef>
                        <a:spcAft>
                          <a:spcPts val="0"/>
                        </a:spcAft>
                        <a:buNone/>
                      </a:pPr>
                      <a:r>
                        <a:rPr lang="en-US"/>
                        <a:t>4</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Clr>
                          <a:schemeClr val="dk1"/>
                        </a:buClr>
                        <a:buSzPts val="1400"/>
                        <a:buFont typeface="Calibri"/>
                        <a:buNone/>
                      </a:pPr>
                      <a:r>
                        <a:rPr b="1" lang="en-US" sz="1250">
                          <a:solidFill>
                            <a:srgbClr val="333333"/>
                          </a:solidFill>
                          <a:highlight>
                            <a:srgbClr val="FFFFFF"/>
                          </a:highlight>
                        </a:rPr>
                        <a:t>AGRIGRASS: Precision Farming for Weed Detection &amp; Control</a:t>
                      </a:r>
                      <a:endParaRPr b="1"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250">
                          <a:solidFill>
                            <a:srgbClr val="333333"/>
                          </a:solidFill>
                          <a:highlight>
                            <a:srgbClr val="FFFFFF"/>
                          </a:highlight>
                        </a:rPr>
                        <a:t>Margesh M.</a:t>
                      </a:r>
                      <a:r>
                        <a:rPr lang="en-US" sz="1250">
                          <a:solidFill>
                            <a:srgbClr val="333333"/>
                          </a:solidFill>
                          <a:highlight>
                            <a:srgbClr val="FFFFFF"/>
                          </a:highlight>
                        </a:rPr>
                        <a:t> Ambilwade, et al.,</a:t>
                      </a:r>
                      <a:endParaRPr sz="1250">
                        <a:solidFill>
                          <a:srgbClr val="333333"/>
                        </a:solidFill>
                        <a:highlight>
                          <a:srgbClr val="FFFFFF"/>
                        </a:highlight>
                      </a:endParaRPr>
                    </a:p>
                    <a:p>
                      <a:pPr indent="0" lvl="0" marL="0" marR="0" rtl="0" algn="l">
                        <a:lnSpc>
                          <a:spcPct val="100000"/>
                        </a:lnSpc>
                        <a:spcBef>
                          <a:spcPts val="280"/>
                        </a:spcBef>
                        <a:spcAft>
                          <a:spcPts val="0"/>
                        </a:spcAft>
                        <a:buClr>
                          <a:schemeClr val="dk1"/>
                        </a:buClr>
                        <a:buSzPts val="1400"/>
                        <a:buFont typeface="Calibri"/>
                        <a:buNone/>
                      </a:pPr>
                      <a:r>
                        <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250">
                          <a:solidFill>
                            <a:srgbClr val="333333"/>
                          </a:solidFill>
                          <a:highlight>
                            <a:srgbClr val="FFFFFF"/>
                          </a:highlight>
                        </a:rPr>
                        <a:t>International Journal of Future Generation Communication and Networking</a:t>
                      </a:r>
                      <a:endParaRPr sz="125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1250">
                          <a:solidFill>
                            <a:srgbClr val="333333"/>
                          </a:solidFill>
                          <a:highlight>
                            <a:srgbClr val="FFFFFF"/>
                          </a:highlight>
                        </a:rPr>
                        <a:t>Vol. 13, No. 3s, (2020)</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rPr lang="en-US" sz="1250">
                          <a:solidFill>
                            <a:srgbClr val="333333"/>
                          </a:solidFill>
                          <a:highlight>
                            <a:srgbClr val="FFFFFF"/>
                          </a:highlight>
                        </a:rPr>
                        <a:t>In this system, Feature Extraction is done using CNN. Features such as color, shape, size of a particular weed are extracted and then weed classification is done using KNN algorithm.</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Calibri"/>
                        <a:buNone/>
                      </a:pPr>
                      <a:r>
                        <a:rPr lang="en-US" sz="1250">
                          <a:solidFill>
                            <a:srgbClr val="333333"/>
                          </a:solidFill>
                          <a:highlight>
                            <a:srgbClr val="FFFFFF"/>
                          </a:highlight>
                        </a:rPr>
                        <a:t>The proposed system doesn’t store the solution provided to a specific weed which can be used in the future if the same kind of weed occurs.  This system will give a precise solution to weeds which tends to grow in a large number of area. </a:t>
                      </a:r>
                      <a:endParaRPr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descr="L1.png" id="162" name="Google Shape;162;gc1d46c2774_0_60"/>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163" name="Google Shape;163;gc1d46c2774_0_60"/>
          <p:cNvSpPr txBox="1"/>
          <p:nvPr>
            <p:ph idx="10" type="dt"/>
          </p:nvPr>
        </p:nvSpPr>
        <p:spPr>
          <a:xfrm>
            <a:off x="304800" y="64325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64" name="Google Shape;164;gc1d46c2774_0_60"/>
          <p:cNvSpPr txBox="1"/>
          <p:nvPr>
            <p:ph idx="11" type="ftr"/>
          </p:nvPr>
        </p:nvSpPr>
        <p:spPr>
          <a:xfrm>
            <a:off x="3200400" y="64325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c1d46c2774_0_70"/>
          <p:cNvSpPr txBox="1"/>
          <p:nvPr>
            <p:ph idx="12" type="sldNum"/>
          </p:nvPr>
        </p:nvSpPr>
        <p:spPr>
          <a:xfrm>
            <a:off x="6781800" y="635636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71" name="Google Shape;171;gc1d46c2774_0_70"/>
          <p:cNvGraphicFramePr/>
          <p:nvPr/>
        </p:nvGraphicFramePr>
        <p:xfrm>
          <a:off x="398100" y="954700"/>
          <a:ext cx="3000000" cy="3000000"/>
        </p:xfrm>
        <a:graphic>
          <a:graphicData uri="http://schemas.openxmlformats.org/drawingml/2006/table">
            <a:tbl>
              <a:tblPr>
                <a:noFill/>
                <a:tableStyleId>{B2FC0040-9EC0-4D63-B3F5-9E994CFA5C48}</a:tableStyleId>
              </a:tblPr>
              <a:tblGrid>
                <a:gridCol w="447600"/>
                <a:gridCol w="1143250"/>
                <a:gridCol w="921675"/>
                <a:gridCol w="1528825"/>
                <a:gridCol w="2473100"/>
                <a:gridCol w="1932575"/>
              </a:tblGrid>
              <a:tr h="548600">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250">
                          <a:solidFill>
                            <a:srgbClr val="333333"/>
                          </a:solidFill>
                          <a:highlight>
                            <a:srgbClr val="FFFFFF"/>
                          </a:highlight>
                        </a:rPr>
                        <a:t>S</a:t>
                      </a:r>
                      <a:r>
                        <a:rPr b="1" lang="en-US" sz="1150">
                          <a:solidFill>
                            <a:srgbClr val="333333"/>
                          </a:solidFill>
                          <a:highlight>
                            <a:srgbClr val="FFFFFF"/>
                          </a:highlight>
                        </a:rPr>
                        <a:t>. No.</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50">
                          <a:solidFill>
                            <a:srgbClr val="333333"/>
                          </a:solidFill>
                          <a:highlight>
                            <a:srgbClr val="FFFFFF"/>
                          </a:highlight>
                        </a:rPr>
                        <a:t>Title</a:t>
                      </a:r>
                      <a:endParaRPr b="1"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50">
                          <a:solidFill>
                            <a:srgbClr val="333333"/>
                          </a:solidFill>
                          <a:highlight>
                            <a:srgbClr val="FFFFFF"/>
                          </a:highlight>
                        </a:rPr>
                        <a:t>Author</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50">
                          <a:solidFill>
                            <a:srgbClr val="333333"/>
                          </a:solidFill>
                          <a:highlight>
                            <a:srgbClr val="FFFFFF"/>
                          </a:highlight>
                        </a:rPr>
                        <a:t>Journal, Year</a:t>
                      </a:r>
                      <a:endParaRPr b="1"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250">
                          <a:solidFill>
                            <a:srgbClr val="333333"/>
                          </a:solidFill>
                          <a:highlight>
                            <a:srgbClr val="FFFFFF"/>
                          </a:highlight>
                        </a:rPr>
                        <a:t>Methodology Used</a:t>
                      </a:r>
                      <a:endParaRPr b="1" sz="12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Times New Roman"/>
                        <a:buNone/>
                      </a:pPr>
                      <a:r>
                        <a:rPr b="1" lang="en-US" sz="1250">
                          <a:solidFill>
                            <a:srgbClr val="333333"/>
                          </a:solidFill>
                          <a:highlight>
                            <a:srgbClr val="FFFFFF"/>
                          </a:highlight>
                        </a:rPr>
                        <a:t>Limitation</a:t>
                      </a:r>
                      <a:r>
                        <a:rPr b="1" lang="en-US" sz="1150">
                          <a:solidFill>
                            <a:srgbClr val="333333"/>
                          </a:solidFill>
                          <a:highlight>
                            <a:srgbClr val="FFFFFF"/>
                          </a:highlight>
                        </a:rPr>
                        <a:t>/ Observation</a:t>
                      </a:r>
                      <a:endParaRPr b="1" sz="1150">
                        <a:solidFill>
                          <a:srgbClr val="333333"/>
                        </a:solidFill>
                        <a:highlight>
                          <a:srgbClr val="FFFFFF"/>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00125">
                <a:tc>
                  <a:txBody>
                    <a:bodyPr/>
                    <a:lstStyle/>
                    <a:p>
                      <a:pPr indent="0" lvl="0" marL="0" marR="0" rtl="0" algn="l">
                        <a:lnSpc>
                          <a:spcPct val="130000"/>
                        </a:lnSpc>
                        <a:spcBef>
                          <a:spcPts val="0"/>
                        </a:spcBef>
                        <a:spcAft>
                          <a:spcPts val="0"/>
                        </a:spcAft>
                        <a:buNone/>
                      </a:pPr>
                      <a:r>
                        <a:rPr lang="en-US" sz="1250">
                          <a:solidFill>
                            <a:srgbClr val="333333"/>
                          </a:solidFill>
                          <a:highlight>
                            <a:schemeClr val="lt1"/>
                          </a:highlight>
                        </a:rPr>
                        <a:t>5</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280"/>
                        </a:spcBef>
                        <a:spcAft>
                          <a:spcPts val="0"/>
                        </a:spcAft>
                        <a:buNone/>
                      </a:pPr>
                      <a:r>
                        <a:rPr b="1" lang="en-US" sz="1250">
                          <a:solidFill>
                            <a:srgbClr val="333333"/>
                          </a:solidFill>
                          <a:highlight>
                            <a:srgbClr val="FFFFFF"/>
                          </a:highlight>
                        </a:rPr>
                        <a:t>Image Processing for Weed Detection</a:t>
                      </a:r>
                      <a:endParaRPr b="1"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280"/>
                        </a:spcBef>
                        <a:spcAft>
                          <a:spcPts val="0"/>
                        </a:spcAft>
                        <a:buNone/>
                      </a:pPr>
                      <a:r>
                        <a:rPr lang="en-US" sz="1250">
                          <a:solidFill>
                            <a:schemeClr val="dk1"/>
                          </a:solidFill>
                          <a:highlight>
                            <a:schemeClr val="lt1"/>
                          </a:highlight>
                        </a:rPr>
                        <a:t>R.Anirudh Reddy,et al.,</a:t>
                      </a:r>
                      <a:endParaRPr sz="1250">
                        <a:solidFill>
                          <a:schemeClr val="dk1"/>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50">
                          <a:solidFill>
                            <a:srgbClr val="333333"/>
                          </a:solidFill>
                          <a:highlight>
                            <a:schemeClr val="lt1"/>
                          </a:highlight>
                        </a:rPr>
                        <a:t>International Journal of Engineering Technology, Management and Applied Sciences, April 2017, Volume 5, Issue 4, ISSN 2349-4476</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50">
                          <a:solidFill>
                            <a:srgbClr val="333333"/>
                          </a:solidFill>
                          <a:highlight>
                            <a:schemeClr val="lt1"/>
                          </a:highlight>
                        </a:rPr>
                        <a:t>This paper introduces the system implementation of image processing technique for weed detection and removal. It involves simple edge detection technique using various filters such as Gaussian and Laplacian. It finally concludes with the feature extraction, results that implement ORB algorithm.</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50">
                          <a:solidFill>
                            <a:srgbClr val="333333"/>
                          </a:solidFill>
                          <a:highlight>
                            <a:schemeClr val="lt1"/>
                          </a:highlight>
                        </a:rPr>
                        <a:t>This system, uses ORB algorithm for </a:t>
                      </a:r>
                      <a:r>
                        <a:rPr lang="en-US" sz="1250">
                          <a:solidFill>
                            <a:srgbClr val="333333"/>
                          </a:solidFill>
                          <a:highlight>
                            <a:schemeClr val="lt1"/>
                          </a:highlight>
                        </a:rPr>
                        <a:t>feature</a:t>
                      </a:r>
                      <a:r>
                        <a:rPr lang="en-US" sz="1250">
                          <a:solidFill>
                            <a:srgbClr val="333333"/>
                          </a:solidFill>
                          <a:highlight>
                            <a:schemeClr val="lt1"/>
                          </a:highlight>
                        </a:rPr>
                        <a:t> extraction, it can use a more efficient algorithm in the preprocessing stage.</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12375">
                <a:tc>
                  <a:txBody>
                    <a:bodyPr/>
                    <a:lstStyle/>
                    <a:p>
                      <a:pPr indent="0" lvl="0" marL="0" marR="0" rtl="0" algn="l">
                        <a:lnSpc>
                          <a:spcPct val="130000"/>
                        </a:lnSpc>
                        <a:spcBef>
                          <a:spcPts val="0"/>
                        </a:spcBef>
                        <a:spcAft>
                          <a:spcPts val="0"/>
                        </a:spcAft>
                        <a:buNone/>
                      </a:pPr>
                      <a:r>
                        <a:rPr lang="en-US" sz="1250">
                          <a:solidFill>
                            <a:srgbClr val="333333"/>
                          </a:solidFill>
                          <a:highlight>
                            <a:schemeClr val="lt1"/>
                          </a:highlight>
                        </a:rPr>
                        <a:t>6</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250">
                          <a:solidFill>
                            <a:srgbClr val="333333"/>
                          </a:solidFill>
                          <a:highlight>
                            <a:srgbClr val="FFFFFF"/>
                          </a:highlight>
                        </a:rPr>
                        <a:t>Crop Recommendation System to Maximize Crop Yield using Machine Learning Technique</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280"/>
                        </a:spcBef>
                        <a:spcAft>
                          <a:spcPts val="0"/>
                        </a:spcAft>
                        <a:buNone/>
                      </a:pPr>
                      <a:r>
                        <a:rPr lang="en-US" sz="1250">
                          <a:solidFill>
                            <a:srgbClr val="333333"/>
                          </a:solidFill>
                          <a:highlight>
                            <a:schemeClr val="lt1"/>
                          </a:highlight>
                        </a:rPr>
                        <a:t>Rohit Kumar Rajak</a:t>
                      </a:r>
                      <a:r>
                        <a:rPr lang="en-US" sz="1250">
                          <a:solidFill>
                            <a:schemeClr val="dk1"/>
                          </a:solidFill>
                          <a:highlight>
                            <a:schemeClr val="lt1"/>
                          </a:highlight>
                        </a:rPr>
                        <a:t>,et al.,</a:t>
                      </a:r>
                      <a:endParaRPr sz="1250">
                        <a:solidFill>
                          <a:schemeClr val="dk1"/>
                        </a:solidFill>
                        <a:highlight>
                          <a:schemeClr val="lt1"/>
                        </a:highlight>
                      </a:endParaRPr>
                    </a:p>
                    <a:p>
                      <a:pPr indent="0" lvl="0" marL="0" marR="0" rtl="0" algn="l">
                        <a:lnSpc>
                          <a:spcPct val="100000"/>
                        </a:lnSpc>
                        <a:spcBef>
                          <a:spcPts val="280"/>
                        </a:spcBef>
                        <a:spcAft>
                          <a:spcPts val="0"/>
                        </a:spcAft>
                        <a:buNone/>
                      </a:pPr>
                      <a:r>
                        <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50">
                          <a:solidFill>
                            <a:srgbClr val="333333"/>
                          </a:solidFill>
                          <a:highlight>
                            <a:schemeClr val="lt1"/>
                          </a:highlight>
                        </a:rPr>
                        <a:t>International Research Journal of Engineering and Technology (IRJET) Volume: 04 Issue: </a:t>
                      </a:r>
                      <a:endParaRPr sz="1250">
                        <a:solidFill>
                          <a:srgbClr val="333333"/>
                        </a:solidFill>
                        <a:highlight>
                          <a:schemeClr val="lt1"/>
                        </a:highlight>
                      </a:endParaRPr>
                    </a:p>
                    <a:p>
                      <a:pPr indent="0" lvl="0" marL="0" rtl="0" algn="l">
                        <a:spcBef>
                          <a:spcPts val="0"/>
                        </a:spcBef>
                        <a:spcAft>
                          <a:spcPts val="0"/>
                        </a:spcAft>
                        <a:buNone/>
                      </a:pPr>
                      <a:r>
                        <a:rPr lang="en-US" sz="1250">
                          <a:solidFill>
                            <a:srgbClr val="333333"/>
                          </a:solidFill>
                          <a:highlight>
                            <a:schemeClr val="lt1"/>
                          </a:highlight>
                        </a:rPr>
                        <a:t>12 | Dec-2017 </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50">
                          <a:solidFill>
                            <a:srgbClr val="333333"/>
                          </a:solidFill>
                          <a:highlight>
                            <a:schemeClr val="lt1"/>
                          </a:highlight>
                        </a:rPr>
                        <a:t>In this paper, the data from soil testing lab is given to the recommendation system it will use the collected data and do ensemble model with majority voting technique using support vector machine (SVM) and ANN as learners, to recommend a crop for site specific parameter with high accuracy and efficiency.</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50">
                          <a:solidFill>
                            <a:srgbClr val="333333"/>
                          </a:solidFill>
                          <a:highlight>
                            <a:schemeClr val="lt1"/>
                          </a:highlight>
                        </a:rPr>
                        <a:t>This paper uses a small dataset with less number of attributes or features.</a:t>
                      </a:r>
                      <a:endParaRPr sz="1250">
                        <a:solidFill>
                          <a:srgbClr val="333333"/>
                        </a:solidFill>
                        <a:highlight>
                          <a:schemeClr val="lt1"/>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descr="L1.png" id="172" name="Google Shape;172;gc1d46c2774_0_70"/>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173" name="Google Shape;173;gc1d46c2774_0_70"/>
          <p:cNvSpPr txBox="1"/>
          <p:nvPr>
            <p:ph idx="11" type="ftr"/>
          </p:nvPr>
        </p:nvSpPr>
        <p:spPr>
          <a:xfrm>
            <a:off x="3276600" y="63563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74" name="Google Shape;174;gc1d46c2774_0_70"/>
          <p:cNvSpPr txBox="1"/>
          <p:nvPr>
            <p:ph idx="10" type="dt"/>
          </p:nvPr>
        </p:nvSpPr>
        <p:spPr>
          <a:xfrm>
            <a:off x="381000" y="63563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c1d46c2774_0_96"/>
          <p:cNvSpPr txBox="1"/>
          <p:nvPr>
            <p:ph type="title"/>
          </p:nvPr>
        </p:nvSpPr>
        <p:spPr>
          <a:xfrm>
            <a:off x="169600" y="152400"/>
            <a:ext cx="6976200" cy="540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Arial"/>
              <a:buNone/>
            </a:pPr>
            <a:r>
              <a:rPr lang="en-US" sz="3150">
                <a:latin typeface="Times New Roman"/>
                <a:ea typeface="Times New Roman"/>
                <a:cs typeface="Times New Roman"/>
                <a:sym typeface="Times New Roman"/>
              </a:rPr>
              <a:t>Proposed System Methodology</a:t>
            </a:r>
            <a:endParaRPr sz="3150">
              <a:latin typeface="Times New Roman"/>
              <a:ea typeface="Times New Roman"/>
              <a:cs typeface="Times New Roman"/>
              <a:sym typeface="Times New Roman"/>
            </a:endParaRPr>
          </a:p>
        </p:txBody>
      </p:sp>
      <p:pic>
        <p:nvPicPr>
          <p:cNvPr descr="L1.png" id="180" name="Google Shape;180;gc1d46c2774_0_96"/>
          <p:cNvPicPr preferRelativeResize="0"/>
          <p:nvPr/>
        </p:nvPicPr>
        <p:blipFill rotWithShape="1">
          <a:blip r:embed="rId3">
            <a:alphaModFix/>
          </a:blip>
          <a:srcRect b="0" l="0" r="0" t="0"/>
          <a:stretch/>
        </p:blipFill>
        <p:spPr>
          <a:xfrm>
            <a:off x="7924630" y="0"/>
            <a:ext cx="1219370" cy="905001"/>
          </a:xfrm>
          <a:prstGeom prst="rect">
            <a:avLst/>
          </a:prstGeom>
          <a:noFill/>
          <a:ln>
            <a:noFill/>
          </a:ln>
        </p:spPr>
      </p:pic>
      <p:sp>
        <p:nvSpPr>
          <p:cNvPr id="181" name="Google Shape;181;gc1d46c2774_0_96"/>
          <p:cNvSpPr txBox="1"/>
          <p:nvPr>
            <p:ph idx="10" type="dt"/>
          </p:nvPr>
        </p:nvSpPr>
        <p:spPr>
          <a:xfrm>
            <a:off x="0" y="6432560"/>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1/27/2021</a:t>
            </a:r>
            <a:endParaRPr sz="1000"/>
          </a:p>
        </p:txBody>
      </p:sp>
      <p:sp>
        <p:nvSpPr>
          <p:cNvPr id="182" name="Google Shape;182;gc1d46c2774_0_96"/>
          <p:cNvSpPr txBox="1"/>
          <p:nvPr>
            <p:ph idx="11" type="ftr"/>
          </p:nvPr>
        </p:nvSpPr>
        <p:spPr>
          <a:xfrm>
            <a:off x="3810000" y="6432550"/>
            <a:ext cx="239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SRI SAI RAM ENGINEERING COLLEGE / CSE / III A</a:t>
            </a:r>
            <a:endParaRPr/>
          </a:p>
        </p:txBody>
      </p:sp>
      <p:sp>
        <p:nvSpPr>
          <p:cNvPr id="183" name="Google Shape;183;gc1d46c2774_0_96"/>
          <p:cNvSpPr txBox="1"/>
          <p:nvPr/>
        </p:nvSpPr>
        <p:spPr>
          <a:xfrm>
            <a:off x="175200" y="828800"/>
            <a:ext cx="4379700" cy="5409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n-US" sz="2000">
                <a:latin typeface="Montserrat"/>
                <a:ea typeface="Montserrat"/>
                <a:cs typeface="Montserrat"/>
                <a:sym typeface="Montserrat"/>
              </a:rPr>
              <a:t>CROP RECOMMENDATION</a:t>
            </a:r>
            <a:endParaRPr b="1" sz="2000">
              <a:latin typeface="Montserrat"/>
              <a:ea typeface="Montserrat"/>
              <a:cs typeface="Montserrat"/>
              <a:sym typeface="Montserrat"/>
            </a:endParaRPr>
          </a:p>
        </p:txBody>
      </p:sp>
      <p:sp>
        <p:nvSpPr>
          <p:cNvPr id="184" name="Google Shape;184;gc1d46c2774_0_96"/>
          <p:cNvSpPr txBox="1"/>
          <p:nvPr>
            <p:ph idx="1" type="body"/>
          </p:nvPr>
        </p:nvSpPr>
        <p:spPr>
          <a:xfrm>
            <a:off x="353950" y="1521225"/>
            <a:ext cx="4953000" cy="43167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n-US" sz="1500">
                <a:latin typeface="Merriweather Light"/>
                <a:ea typeface="Merriweather Light"/>
                <a:cs typeface="Merriweather Light"/>
                <a:sym typeface="Merriweather Light"/>
              </a:rPr>
              <a:t>T</a:t>
            </a:r>
            <a:r>
              <a:rPr lang="en-US" sz="1500">
                <a:latin typeface="Merriweather Light"/>
                <a:ea typeface="Merriweather Light"/>
                <a:cs typeface="Merriweather Light"/>
                <a:sym typeface="Merriweather Light"/>
              </a:rPr>
              <a:t>o predict the most suitable crop, we use two different approaches,</a:t>
            </a:r>
            <a:endParaRPr sz="1500">
              <a:latin typeface="Merriweather Light"/>
              <a:ea typeface="Merriweather Light"/>
              <a:cs typeface="Merriweather Light"/>
              <a:sym typeface="Merriweather Light"/>
            </a:endParaRPr>
          </a:p>
          <a:p>
            <a:pPr indent="0" lvl="0" marL="0" rtl="0" algn="just">
              <a:spcBef>
                <a:spcPts val="1000"/>
              </a:spcBef>
              <a:spcAft>
                <a:spcPts val="0"/>
              </a:spcAft>
              <a:buNone/>
            </a:pPr>
            <a:r>
              <a:rPr i="1" lang="en-US" sz="1700">
                <a:latin typeface="Merriweather Black"/>
                <a:ea typeface="Merriweather Black"/>
                <a:cs typeface="Merriweather Black"/>
                <a:sym typeface="Merriweather Black"/>
              </a:rPr>
              <a:t>Approach 1</a:t>
            </a:r>
            <a:endParaRPr i="1" sz="1700">
              <a:latin typeface="Merriweather Light"/>
              <a:ea typeface="Merriweather Light"/>
              <a:cs typeface="Merriweather Light"/>
              <a:sym typeface="Merriweather Light"/>
            </a:endParaRPr>
          </a:p>
          <a:p>
            <a:pPr indent="0" lvl="0" marL="0" rtl="0" algn="just">
              <a:spcBef>
                <a:spcPts val="1000"/>
              </a:spcBef>
              <a:spcAft>
                <a:spcPts val="0"/>
              </a:spcAft>
              <a:buNone/>
            </a:pPr>
            <a:r>
              <a:rPr i="1" lang="en-US" sz="1500">
                <a:latin typeface="Merriweather Light"/>
                <a:ea typeface="Merriweather Light"/>
                <a:cs typeface="Merriweather Light"/>
                <a:sym typeface="Merriweather Light"/>
              </a:rPr>
              <a:t>Step 1:</a:t>
            </a:r>
            <a:endParaRPr i="1" sz="1500">
              <a:latin typeface="Merriweather Light"/>
              <a:ea typeface="Merriweather Light"/>
              <a:cs typeface="Merriweather Light"/>
              <a:sym typeface="Merriweather Light"/>
            </a:endParaRPr>
          </a:p>
          <a:p>
            <a:pPr indent="457200" lvl="0" marL="0" marR="0" rtl="0" algn="just">
              <a:lnSpc>
                <a:spcPct val="115000"/>
              </a:lnSpc>
              <a:spcBef>
                <a:spcPts val="1000"/>
              </a:spcBef>
              <a:spcAft>
                <a:spcPts val="0"/>
              </a:spcAft>
              <a:buNone/>
            </a:pPr>
            <a:r>
              <a:rPr lang="en-US" sz="1500">
                <a:latin typeface="Merriweather Black"/>
                <a:ea typeface="Merriweather Black"/>
                <a:cs typeface="Merriweather Black"/>
                <a:sym typeface="Merriweather Black"/>
              </a:rPr>
              <a:t>Process</a:t>
            </a:r>
            <a:r>
              <a:rPr lang="en-US" sz="1500">
                <a:latin typeface="Merriweather Light"/>
                <a:ea typeface="Merriweather Light"/>
                <a:cs typeface="Merriweather Light"/>
                <a:sym typeface="Merriweather Light"/>
              </a:rPr>
              <a:t> - Recommend a </a:t>
            </a:r>
            <a:r>
              <a:rPr lang="en-US" sz="1500">
                <a:latin typeface="Merriweather Black"/>
                <a:ea typeface="Merriweather Black"/>
                <a:cs typeface="Merriweather Black"/>
                <a:sym typeface="Merriweather Black"/>
              </a:rPr>
              <a:t>crop </a:t>
            </a:r>
            <a:r>
              <a:rPr lang="en-US" sz="1500">
                <a:latin typeface="Merriweather Light"/>
                <a:ea typeface="Merriweather Light"/>
                <a:cs typeface="Merriweather Light"/>
                <a:sym typeface="Merriweather Light"/>
              </a:rPr>
              <a:t>considering the environmental factors such as </a:t>
            </a:r>
            <a:r>
              <a:rPr lang="en-US" sz="1500">
                <a:latin typeface="Merriweather Black"/>
                <a:ea typeface="Merriweather Black"/>
                <a:cs typeface="Merriweather Black"/>
                <a:sym typeface="Merriweather Black"/>
              </a:rPr>
              <a:t>temperature</a:t>
            </a:r>
            <a:r>
              <a:rPr lang="en-US" sz="1500">
                <a:latin typeface="Merriweather Light"/>
                <a:ea typeface="Merriweather Light"/>
                <a:cs typeface="Merriweather Light"/>
                <a:sym typeface="Merriweather Light"/>
              </a:rPr>
              <a:t>, </a:t>
            </a:r>
            <a:r>
              <a:rPr lang="en-US" sz="1500">
                <a:latin typeface="Merriweather Black"/>
                <a:ea typeface="Merriweather Black"/>
                <a:cs typeface="Merriweather Black"/>
                <a:sym typeface="Merriweather Black"/>
              </a:rPr>
              <a:t>humidity</a:t>
            </a:r>
            <a:r>
              <a:rPr lang="en-US" sz="1500">
                <a:latin typeface="Merriweather Light"/>
                <a:ea typeface="Merriweather Light"/>
                <a:cs typeface="Merriweather Light"/>
                <a:sym typeface="Merriweather Light"/>
              </a:rPr>
              <a:t> and </a:t>
            </a:r>
            <a:r>
              <a:rPr lang="en-US" sz="1500">
                <a:latin typeface="Merriweather Black"/>
                <a:ea typeface="Merriweather Black"/>
                <a:cs typeface="Merriweather Black"/>
                <a:sym typeface="Merriweather Black"/>
              </a:rPr>
              <a:t>rainfall </a:t>
            </a:r>
            <a:r>
              <a:rPr lang="en-US" sz="1500">
                <a:latin typeface="Merriweather Light"/>
                <a:ea typeface="Merriweather Light"/>
                <a:cs typeface="Merriweather Light"/>
                <a:sym typeface="Merriweather Light"/>
              </a:rPr>
              <a:t>(predicted using </a:t>
            </a:r>
            <a:r>
              <a:rPr lang="en-US" sz="1500">
                <a:latin typeface="Merriweather Black"/>
                <a:ea typeface="Merriweather Black"/>
                <a:cs typeface="Merriweather Black"/>
                <a:sym typeface="Merriweather Black"/>
              </a:rPr>
              <a:t>Weather API</a:t>
            </a:r>
            <a:r>
              <a:rPr lang="en-US" sz="1500">
                <a:latin typeface="Merriweather Light"/>
                <a:ea typeface="Merriweather Light"/>
                <a:cs typeface="Merriweather Light"/>
                <a:sym typeface="Merriweather Light"/>
              </a:rPr>
              <a:t>).</a:t>
            </a:r>
            <a:endParaRPr sz="1500">
              <a:latin typeface="Merriweather Light"/>
              <a:ea typeface="Merriweather Light"/>
              <a:cs typeface="Merriweather Light"/>
              <a:sym typeface="Merriweather Light"/>
            </a:endParaRPr>
          </a:p>
          <a:p>
            <a:pPr indent="457200" lvl="0" marL="0" rtl="0" algn="just">
              <a:lnSpc>
                <a:spcPct val="115000"/>
              </a:lnSpc>
              <a:spcBef>
                <a:spcPts val="360"/>
              </a:spcBef>
              <a:spcAft>
                <a:spcPts val="0"/>
              </a:spcAft>
              <a:buNone/>
            </a:pPr>
            <a:r>
              <a:rPr lang="en-US" sz="1500">
                <a:latin typeface="Merriweather Black"/>
                <a:ea typeface="Merriweather Black"/>
                <a:cs typeface="Merriweather Black"/>
                <a:sym typeface="Merriweather Black"/>
              </a:rPr>
              <a:t>Algorithm</a:t>
            </a:r>
            <a:r>
              <a:rPr lang="en-US" sz="1500">
                <a:latin typeface="Merriweather Light"/>
                <a:ea typeface="Merriweather Light"/>
                <a:cs typeface="Merriweather Light"/>
                <a:sym typeface="Merriweather Light"/>
              </a:rPr>
              <a:t> - </a:t>
            </a:r>
            <a:r>
              <a:rPr lang="en-US" sz="1500">
                <a:latin typeface="Merriweather"/>
                <a:ea typeface="Merriweather"/>
                <a:cs typeface="Merriweather"/>
                <a:sym typeface="Merriweather"/>
              </a:rPr>
              <a:t>Random Forest (Classification).</a:t>
            </a:r>
            <a:endParaRPr sz="1500">
              <a:latin typeface="Merriweather Light"/>
              <a:ea typeface="Merriweather Light"/>
              <a:cs typeface="Merriweather Light"/>
              <a:sym typeface="Merriweather Light"/>
            </a:endParaRPr>
          </a:p>
          <a:p>
            <a:pPr indent="457200" lvl="0" marL="0" marR="0" rtl="0" algn="just">
              <a:lnSpc>
                <a:spcPct val="115000"/>
              </a:lnSpc>
              <a:spcBef>
                <a:spcPts val="360"/>
              </a:spcBef>
              <a:spcAft>
                <a:spcPts val="0"/>
              </a:spcAft>
              <a:buNone/>
            </a:pPr>
            <a:r>
              <a:rPr lang="en-US" sz="1500">
                <a:latin typeface="Merriweather Black"/>
                <a:ea typeface="Merriweather Black"/>
                <a:cs typeface="Merriweather Black"/>
                <a:sym typeface="Merriweather Black"/>
              </a:rPr>
              <a:t>Reason</a:t>
            </a:r>
            <a:r>
              <a:rPr lang="en-US" sz="1500">
                <a:latin typeface="Merriweather Light"/>
                <a:ea typeface="Merriweather Light"/>
                <a:cs typeface="Merriweather Light"/>
                <a:sym typeface="Merriweather Light"/>
              </a:rPr>
              <a:t> - RF is an ensemble classifier, which is a most effective algorithm as it uses bagging approach to solve the problem.</a:t>
            </a:r>
            <a:endParaRPr sz="1500">
              <a:latin typeface="Merriweather"/>
              <a:ea typeface="Merriweather"/>
              <a:cs typeface="Merriweather"/>
              <a:sym typeface="Merriweather"/>
            </a:endParaRPr>
          </a:p>
          <a:p>
            <a:pPr indent="457200" lvl="0" marL="0" rtl="0" algn="just">
              <a:spcBef>
                <a:spcPts val="360"/>
              </a:spcBef>
              <a:spcAft>
                <a:spcPts val="0"/>
              </a:spcAft>
              <a:buNone/>
            </a:pPr>
            <a:r>
              <a:rPr lang="en-US" sz="1500">
                <a:latin typeface="Merriweather Black"/>
                <a:ea typeface="Merriweather Black"/>
                <a:cs typeface="Merriweather Black"/>
                <a:sym typeface="Merriweather Black"/>
              </a:rPr>
              <a:t>Accuracy Score </a:t>
            </a:r>
            <a:r>
              <a:rPr lang="en-US" sz="1500">
                <a:latin typeface="Merriweather"/>
                <a:ea typeface="Merriweather"/>
                <a:cs typeface="Merriweather"/>
                <a:sym typeface="Merriweather"/>
              </a:rPr>
              <a:t>- 95.83%</a:t>
            </a:r>
            <a:endParaRPr sz="1500">
              <a:latin typeface="Merriweather"/>
              <a:ea typeface="Merriweather"/>
              <a:cs typeface="Merriweather"/>
              <a:sym typeface="Merriweather"/>
            </a:endParaRPr>
          </a:p>
        </p:txBody>
      </p:sp>
      <p:grpSp>
        <p:nvGrpSpPr>
          <p:cNvPr id="185" name="Google Shape;185;gc1d46c2774_0_96"/>
          <p:cNvGrpSpPr/>
          <p:nvPr/>
        </p:nvGrpSpPr>
        <p:grpSpPr>
          <a:xfrm>
            <a:off x="5520750" y="3507523"/>
            <a:ext cx="3511939" cy="2972869"/>
            <a:chOff x="148675" y="1726727"/>
            <a:chExt cx="4427000" cy="4159023"/>
          </a:xfrm>
        </p:grpSpPr>
        <p:pic>
          <p:nvPicPr>
            <p:cNvPr id="186" name="Google Shape;186;gc1d46c2774_0_96"/>
            <p:cNvPicPr preferRelativeResize="0"/>
            <p:nvPr/>
          </p:nvPicPr>
          <p:blipFill>
            <a:blip r:embed="rId4">
              <a:alphaModFix/>
            </a:blip>
            <a:stretch>
              <a:fillRect/>
            </a:stretch>
          </p:blipFill>
          <p:spPr>
            <a:xfrm>
              <a:off x="148675" y="2164750"/>
              <a:ext cx="4427000" cy="3284625"/>
            </a:xfrm>
            <a:prstGeom prst="rect">
              <a:avLst/>
            </a:prstGeom>
            <a:noFill/>
            <a:ln>
              <a:noFill/>
            </a:ln>
          </p:spPr>
        </p:pic>
        <p:sp>
          <p:nvSpPr>
            <p:cNvPr id="187" name="Google Shape;187;gc1d46c2774_0_96"/>
            <p:cNvSpPr txBox="1"/>
            <p:nvPr/>
          </p:nvSpPr>
          <p:spPr>
            <a:xfrm>
              <a:off x="487933" y="1726727"/>
              <a:ext cx="374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latin typeface="Calibri"/>
                  <a:ea typeface="Calibri"/>
                  <a:cs typeface="Calibri"/>
                  <a:sym typeface="Calibri"/>
                </a:rPr>
                <a:t>CROP RECOMMENDATION</a:t>
              </a:r>
              <a:endParaRPr b="1" sz="1500">
                <a:latin typeface="Calibri"/>
                <a:ea typeface="Calibri"/>
                <a:cs typeface="Calibri"/>
                <a:sym typeface="Calibri"/>
              </a:endParaRPr>
            </a:p>
          </p:txBody>
        </p:sp>
        <p:sp>
          <p:nvSpPr>
            <p:cNvPr id="188" name="Google Shape;188;gc1d46c2774_0_96"/>
            <p:cNvSpPr txBox="1"/>
            <p:nvPr/>
          </p:nvSpPr>
          <p:spPr>
            <a:xfrm>
              <a:off x="411725" y="5485550"/>
              <a:ext cx="3822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latin typeface="Calibri"/>
                  <a:ea typeface="Calibri"/>
                  <a:cs typeface="Calibri"/>
                  <a:sym typeface="Calibri"/>
                </a:rPr>
                <a:t>Random Forest </a:t>
              </a:r>
              <a:endParaRPr b="1" sz="1700">
                <a:latin typeface="Calibri"/>
                <a:ea typeface="Calibri"/>
                <a:cs typeface="Calibri"/>
                <a:sym typeface="Calibri"/>
              </a:endParaRPr>
            </a:p>
          </p:txBody>
        </p:sp>
      </p:grpSp>
      <p:grpSp>
        <p:nvGrpSpPr>
          <p:cNvPr id="189" name="Google Shape;189;gc1d46c2774_0_96"/>
          <p:cNvGrpSpPr/>
          <p:nvPr/>
        </p:nvGrpSpPr>
        <p:grpSpPr>
          <a:xfrm>
            <a:off x="5250823" y="1217300"/>
            <a:ext cx="3764532" cy="2310025"/>
            <a:chOff x="5469975" y="1064900"/>
            <a:chExt cx="3545425" cy="2310025"/>
          </a:xfrm>
        </p:grpSpPr>
        <p:pic>
          <p:nvPicPr>
            <p:cNvPr id="190" name="Google Shape;190;gc1d46c2774_0_96"/>
            <p:cNvPicPr preferRelativeResize="0"/>
            <p:nvPr/>
          </p:nvPicPr>
          <p:blipFill>
            <a:blip r:embed="rId5">
              <a:alphaModFix/>
            </a:blip>
            <a:stretch>
              <a:fillRect/>
            </a:stretch>
          </p:blipFill>
          <p:spPr>
            <a:xfrm>
              <a:off x="5469975" y="1283550"/>
              <a:ext cx="3545425" cy="2091375"/>
            </a:xfrm>
            <a:prstGeom prst="rect">
              <a:avLst/>
            </a:prstGeom>
            <a:noFill/>
            <a:ln>
              <a:noFill/>
            </a:ln>
          </p:spPr>
        </p:pic>
        <p:sp>
          <p:nvSpPr>
            <p:cNvPr id="191" name="Google Shape;191;gc1d46c2774_0_96"/>
            <p:cNvSpPr txBox="1"/>
            <p:nvPr/>
          </p:nvSpPr>
          <p:spPr>
            <a:xfrm>
              <a:off x="6280588" y="1064900"/>
              <a:ext cx="22290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Crop Recommendation</a:t>
              </a:r>
              <a:endParaRPr b="1">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2014-02-04T04:21:54Z</dcterms:created>
  <dc:creator>Lenovo</dc:creator>
</cp:coreProperties>
</file>